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7"/>
    <p:sldId id="257" r:id="rId48"/>
    <p:sldId id="258" r:id="rId49"/>
    <p:sldId id="259" r:id="rId50"/>
    <p:sldId id="260" r:id="rId51"/>
    <p:sldId id="261" r:id="rId52"/>
    <p:sldId id="262" r:id="rId53"/>
    <p:sldId id="263" r:id="rId54"/>
    <p:sldId id="264" r:id="rId55"/>
    <p:sldId id="265" r:id="rId56"/>
    <p:sldId id="266" r:id="rId57"/>
    <p:sldId id="267" r:id="rId58"/>
    <p:sldId id="268" r:id="rId59"/>
    <p:sldId id="269" r:id="rId60"/>
    <p:sldId id="270" r:id="rId61"/>
  </p:sldIdLst>
  <p:sldSz cx="18288000" cy="10287000"/>
  <p:notesSz cx="6858000" cy="9144000"/>
  <p:embeddedFontLst>
    <p:embeddedFont>
      <p:font typeface="Montserrat Classic" charset="1" panose="00000500000000000000"/>
      <p:regular r:id="rId6"/>
    </p:embeddedFont>
    <p:embeddedFont>
      <p:font typeface="Montserrat Classic Bold" charset="1" panose="00000800000000000000"/>
      <p:regular r:id="rId7"/>
    </p:embeddedFont>
    <p:embeddedFont>
      <p:font typeface="Arimo" charset="1" panose="020B0604020202020204"/>
      <p:regular r:id="rId8"/>
    </p:embeddedFont>
    <p:embeddedFont>
      <p:font typeface="Arimo Bold" charset="1" panose="020B0704020202020204"/>
      <p:regular r:id="rId9"/>
    </p:embeddedFont>
    <p:embeddedFont>
      <p:font typeface="Arimo Italics" charset="1" panose="020B0604020202090204"/>
      <p:regular r:id="rId10"/>
    </p:embeddedFont>
    <p:embeddedFont>
      <p:font typeface="Arimo Bold Italics" charset="1" panose="020B0704020202090204"/>
      <p:regular r:id="rId11"/>
    </p:embeddedFont>
    <p:embeddedFont>
      <p:font typeface="TT Chocolates" charset="1" panose="02000503020000020003"/>
      <p:regular r:id="rId12"/>
    </p:embeddedFont>
    <p:embeddedFont>
      <p:font typeface="TT Chocolates Bold" charset="1" panose="02000803020000020003"/>
      <p:regular r:id="rId13"/>
    </p:embeddedFont>
    <p:embeddedFont>
      <p:font typeface="TT Chocolates Italics" charset="1" panose="02000503020000090003"/>
      <p:regular r:id="rId14"/>
    </p:embeddedFont>
    <p:embeddedFont>
      <p:font typeface="TT Chocolates Bold Italics" charset="1" panose="02000803030000090003"/>
      <p:regular r:id="rId15"/>
    </p:embeddedFont>
    <p:embeddedFont>
      <p:font typeface="TT Chocolates Extra-Light" charset="1" panose="02000503030000020003"/>
      <p:regular r:id="rId16"/>
    </p:embeddedFont>
    <p:embeddedFont>
      <p:font typeface="TT Chocolates Extra-Light Italics" charset="1" panose="02000503030000090003"/>
      <p:regular r:id="rId17"/>
    </p:embeddedFont>
    <p:embeddedFont>
      <p:font typeface="TT Chocolates Light Italics" charset="1" panose="02000503030000090003"/>
      <p:regular r:id="rId18"/>
    </p:embeddedFont>
    <p:embeddedFont>
      <p:font typeface="TT Chocolates Ultra-Bold" charset="1" panose="02000903040000020003"/>
      <p:regular r:id="rId19"/>
    </p:embeddedFont>
    <p:embeddedFont>
      <p:font typeface="TT Chocolates Ultra-Bold Italics" charset="1" panose="02000903050000090003"/>
      <p:regular r:id="rId20"/>
    </p:embeddedFont>
    <p:embeddedFont>
      <p:font typeface="Open Sans" charset="1" panose="020B0606030504020204"/>
      <p:regular r:id="rId21"/>
    </p:embeddedFont>
    <p:embeddedFont>
      <p:font typeface="Open Sans Bold" charset="1" panose="020B0806030504020204"/>
      <p:regular r:id="rId22"/>
    </p:embeddedFont>
    <p:embeddedFont>
      <p:font typeface="Open Sans Italics" charset="1" panose="020B0606030504020204"/>
      <p:regular r:id="rId23"/>
    </p:embeddedFont>
    <p:embeddedFont>
      <p:font typeface="Open Sans Bold Italics" charset="1" panose="020B0806030504020204"/>
      <p:regular r:id="rId24"/>
    </p:embeddedFont>
    <p:embeddedFont>
      <p:font typeface="Open Sans Light" charset="1" panose="020B0306030504020204"/>
      <p:regular r:id="rId25"/>
    </p:embeddedFont>
    <p:embeddedFont>
      <p:font typeface="Open Sans Light Italics" charset="1" panose="020B0306030504020204"/>
      <p:regular r:id="rId26"/>
    </p:embeddedFont>
    <p:embeddedFont>
      <p:font typeface="Open Sans Ultra-Bold" charset="1" panose="00000000000000000000"/>
      <p:regular r:id="rId27"/>
    </p:embeddedFont>
    <p:embeddedFont>
      <p:font typeface="Open Sans Ultra-Bold Italics" charset="1" panose="00000000000000000000"/>
      <p:regular r:id="rId28"/>
    </p:embeddedFont>
    <p:embeddedFont>
      <p:font typeface="Montserrat" charset="1" panose="00000500000000000000"/>
      <p:regular r:id="rId29"/>
    </p:embeddedFont>
    <p:embeddedFont>
      <p:font typeface="Montserrat Bold" charset="1" panose="00000800000000000000"/>
      <p:regular r:id="rId30"/>
    </p:embeddedFont>
    <p:embeddedFont>
      <p:font typeface="Montserrat Italics" charset="1" panose="00000500000000000000"/>
      <p:regular r:id="rId31"/>
    </p:embeddedFont>
    <p:embeddedFont>
      <p:font typeface="Montserrat Bold Italics" charset="1" panose="00000800000000000000"/>
      <p:regular r:id="rId32"/>
    </p:embeddedFont>
    <p:embeddedFont>
      <p:font typeface="Montserrat Thin" charset="1" panose="00000300000000000000"/>
      <p:regular r:id="rId33"/>
    </p:embeddedFont>
    <p:embeddedFont>
      <p:font typeface="Montserrat Thin Italics" charset="1" panose="00000300000000000000"/>
      <p:regular r:id="rId34"/>
    </p:embeddedFont>
    <p:embeddedFont>
      <p:font typeface="Montserrat Extra-Light" charset="1" panose="00000300000000000000"/>
      <p:regular r:id="rId35"/>
    </p:embeddedFont>
    <p:embeddedFont>
      <p:font typeface="Montserrat Extra-Light Italics" charset="1" panose="00000300000000000000"/>
      <p:regular r:id="rId36"/>
    </p:embeddedFont>
    <p:embeddedFont>
      <p:font typeface="Montserrat Light" charset="1" panose="00000400000000000000"/>
      <p:regular r:id="rId37"/>
    </p:embeddedFont>
    <p:embeddedFont>
      <p:font typeface="Montserrat Light Italics" charset="1" panose="00000400000000000000"/>
      <p:regular r:id="rId38"/>
    </p:embeddedFont>
    <p:embeddedFont>
      <p:font typeface="Montserrat Medium" charset="1" panose="00000600000000000000"/>
      <p:regular r:id="rId39"/>
    </p:embeddedFont>
    <p:embeddedFont>
      <p:font typeface="Montserrat Medium Italics" charset="1" panose="00000600000000000000"/>
      <p:regular r:id="rId40"/>
    </p:embeddedFont>
    <p:embeddedFont>
      <p:font typeface="Montserrat Semi-Bold" charset="1" panose="00000700000000000000"/>
      <p:regular r:id="rId41"/>
    </p:embeddedFont>
    <p:embeddedFont>
      <p:font typeface="Montserrat Semi-Bold Italics" charset="1" panose="00000700000000000000"/>
      <p:regular r:id="rId42"/>
    </p:embeddedFont>
    <p:embeddedFont>
      <p:font typeface="Montserrat Ultra-Bold" charset="1" panose="00000900000000000000"/>
      <p:regular r:id="rId43"/>
    </p:embeddedFont>
    <p:embeddedFont>
      <p:font typeface="Montserrat Ultra-Bold Italics" charset="1" panose="00000900000000000000"/>
      <p:regular r:id="rId44"/>
    </p:embeddedFont>
    <p:embeddedFont>
      <p:font typeface="Montserrat Heavy" charset="1" panose="00000A00000000000000"/>
      <p:regular r:id="rId45"/>
    </p:embeddedFont>
    <p:embeddedFont>
      <p:font typeface="Montserrat Heavy Italics" charset="1" panose="00000A00000000000000"/>
      <p:regular r:id="rId4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fonts/font46.fntdata" Type="http://schemas.openxmlformats.org/officeDocument/2006/relationships/font"/><Relationship Id="rId47" Target="slides/slide1.xml" Type="http://schemas.openxmlformats.org/officeDocument/2006/relationships/slide"/><Relationship Id="rId48" Target="slides/slide2.xml" Type="http://schemas.openxmlformats.org/officeDocument/2006/relationships/slide"/><Relationship Id="rId49" Target="slides/slide3.xml" Type="http://schemas.openxmlformats.org/officeDocument/2006/relationships/slide"/><Relationship Id="rId5" Target="tableStyles.xml" Type="http://schemas.openxmlformats.org/officeDocument/2006/relationships/tableStyles"/><Relationship Id="rId50" Target="slides/slide4.xml" Type="http://schemas.openxmlformats.org/officeDocument/2006/relationships/slide"/><Relationship Id="rId51" Target="slides/slide5.xml" Type="http://schemas.openxmlformats.org/officeDocument/2006/relationships/slide"/><Relationship Id="rId52" Target="slides/slide6.xml" Type="http://schemas.openxmlformats.org/officeDocument/2006/relationships/slide"/><Relationship Id="rId53" Target="slides/slide7.xml" Type="http://schemas.openxmlformats.org/officeDocument/2006/relationships/slide"/><Relationship Id="rId54" Target="slides/slide8.xml" Type="http://schemas.openxmlformats.org/officeDocument/2006/relationships/slide"/><Relationship Id="rId55" Target="slides/slide9.xml" Type="http://schemas.openxmlformats.org/officeDocument/2006/relationships/slide"/><Relationship Id="rId56" Target="slides/slide10.xml" Type="http://schemas.openxmlformats.org/officeDocument/2006/relationships/slide"/><Relationship Id="rId57" Target="slides/slide11.xml" Type="http://schemas.openxmlformats.org/officeDocument/2006/relationships/slide"/><Relationship Id="rId58" Target="slides/slide12.xml" Type="http://schemas.openxmlformats.org/officeDocument/2006/relationships/slide"/><Relationship Id="rId59" Target="slides/slide13.xml" Type="http://schemas.openxmlformats.org/officeDocument/2006/relationships/slide"/><Relationship Id="rId6" Target="fonts/font6.fntdata" Type="http://schemas.openxmlformats.org/officeDocument/2006/relationships/font"/><Relationship Id="rId60" Target="slides/slide14.xml" Type="http://schemas.openxmlformats.org/officeDocument/2006/relationships/slide"/><Relationship Id="rId61" Target="slides/slide15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5.png" Type="http://schemas.openxmlformats.org/officeDocument/2006/relationships/image"/><Relationship Id="rId5" Target="../media/image16.png" Type="http://schemas.openxmlformats.org/officeDocument/2006/relationships/image"/><Relationship Id="rId6" Target="../media/image1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8.png" Type="http://schemas.openxmlformats.org/officeDocument/2006/relationships/image"/><Relationship Id="rId5" Target="../media/image19.svg" Type="http://schemas.openxmlformats.org/officeDocument/2006/relationships/image"/><Relationship Id="rId6" Target="../media/image20.png" Type="http://schemas.openxmlformats.org/officeDocument/2006/relationships/image"/><Relationship Id="rId7" Target="../media/image21.sv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4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9.png" Type="http://schemas.openxmlformats.org/officeDocument/2006/relationships/image"/><Relationship Id="rId5" Target="../media/image10.svg" Type="http://schemas.openxmlformats.org/officeDocument/2006/relationships/image"/><Relationship Id="rId6" Target="../media/image11.png" Type="http://schemas.openxmlformats.org/officeDocument/2006/relationships/image"/><Relationship Id="rId7" Target="../media/image3.png" Type="http://schemas.openxmlformats.org/officeDocument/2006/relationships/image"/><Relationship Id="rId8" Target="../media/image12.png" Type="http://schemas.openxmlformats.org/officeDocument/2006/relationships/image"/><Relationship Id="rId9" Target="../media/image1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14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00000">
            <a:off x="-3957130" y="-1570060"/>
            <a:ext cx="14817002" cy="11207042"/>
          </a:xfrm>
          <a:custGeom>
            <a:avLst/>
            <a:gdLst/>
            <a:ahLst/>
            <a:cxnLst/>
            <a:rect r="r" b="b" t="t" l="l"/>
            <a:pathLst>
              <a:path h="11207042" w="14817002">
                <a:moveTo>
                  <a:pt x="0" y="0"/>
                </a:moveTo>
                <a:lnTo>
                  <a:pt x="14817002" y="0"/>
                </a:lnTo>
                <a:lnTo>
                  <a:pt x="14817002" y="11207041"/>
                </a:lnTo>
                <a:lnTo>
                  <a:pt x="0" y="112070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593267" y="9331729"/>
            <a:ext cx="4811235" cy="354637"/>
            <a:chOff x="0" y="0"/>
            <a:chExt cx="1267156" cy="9340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7156" cy="93402"/>
            </a:xfrm>
            <a:custGeom>
              <a:avLst/>
              <a:gdLst/>
              <a:ahLst/>
              <a:cxnLst/>
              <a:rect r="r" b="b" t="t" l="l"/>
              <a:pathLst>
                <a:path h="93402" w="1267156">
                  <a:moveTo>
                    <a:pt x="633578" y="0"/>
                  </a:moveTo>
                  <a:cubicBezTo>
                    <a:pt x="283663" y="0"/>
                    <a:pt x="0" y="20909"/>
                    <a:pt x="0" y="46701"/>
                  </a:cubicBezTo>
                  <a:cubicBezTo>
                    <a:pt x="0" y="72493"/>
                    <a:pt x="283663" y="93402"/>
                    <a:pt x="633578" y="93402"/>
                  </a:cubicBezTo>
                  <a:cubicBezTo>
                    <a:pt x="983494" y="93402"/>
                    <a:pt x="1267156" y="72493"/>
                    <a:pt x="1267156" y="46701"/>
                  </a:cubicBezTo>
                  <a:cubicBezTo>
                    <a:pt x="1267156" y="20909"/>
                    <a:pt x="983494" y="0"/>
                    <a:pt x="633578" y="0"/>
                  </a:cubicBezTo>
                  <a:close/>
                </a:path>
              </a:pathLst>
            </a:custGeom>
            <a:solidFill>
              <a:srgbClr val="000000">
                <a:alpha val="22745"/>
              </a:srgbClr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118796" y="-29344"/>
              <a:ext cx="1029565" cy="11398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7993599" y="5462195"/>
            <a:ext cx="9029411" cy="3148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290"/>
              </a:lnSpc>
            </a:pPr>
            <a:r>
              <a:rPr lang="en-US" sz="11275">
                <a:solidFill>
                  <a:srgbClr val="000000"/>
                </a:solidFill>
                <a:latin typeface="TT Chocolates Ultra-Bold"/>
              </a:rPr>
              <a:t>APLICACIÓN</a:t>
            </a:r>
          </a:p>
          <a:p>
            <a:pPr algn="ctr">
              <a:lnSpc>
                <a:spcPts val="12290"/>
              </a:lnSpc>
            </a:pPr>
            <a:r>
              <a:rPr lang="en-US" sz="11275">
                <a:solidFill>
                  <a:srgbClr val="000000"/>
                </a:solidFill>
                <a:latin typeface="TT Chocolates Ultra-Bold"/>
              </a:rPr>
              <a:t>WEB</a:t>
            </a:r>
          </a:p>
        </p:txBody>
      </p: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4998885" y="361380"/>
            <a:ext cx="7820727" cy="4485875"/>
            <a:chOff x="0" y="0"/>
            <a:chExt cx="7981950" cy="457835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4"/>
              <a:stretch>
                <a:fillRect l="-15950" t="0" r="-15950" b="0"/>
              </a:stretch>
            </a:blip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-3990456" y="865905"/>
            <a:ext cx="15935964" cy="8963980"/>
          </a:xfrm>
          <a:custGeom>
            <a:avLst/>
            <a:gdLst/>
            <a:ahLst/>
            <a:cxnLst/>
            <a:rect r="r" b="b" t="t" l="l"/>
            <a:pathLst>
              <a:path h="8963980" w="15935964">
                <a:moveTo>
                  <a:pt x="0" y="0"/>
                </a:moveTo>
                <a:lnTo>
                  <a:pt x="15935964" y="0"/>
                </a:lnTo>
                <a:lnTo>
                  <a:pt x="15935964" y="8963980"/>
                </a:lnTo>
                <a:lnTo>
                  <a:pt x="0" y="896398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9750880">
            <a:off x="-375912" y="3774383"/>
            <a:ext cx="20682096" cy="15643185"/>
          </a:xfrm>
          <a:custGeom>
            <a:avLst/>
            <a:gdLst/>
            <a:ahLst/>
            <a:cxnLst/>
            <a:rect r="r" b="b" t="t" l="l"/>
            <a:pathLst>
              <a:path h="15643185" w="20682096">
                <a:moveTo>
                  <a:pt x="0" y="15643185"/>
                </a:moveTo>
                <a:lnTo>
                  <a:pt x="20682096" y="15643185"/>
                </a:lnTo>
                <a:lnTo>
                  <a:pt x="20682096" y="0"/>
                </a:lnTo>
                <a:lnTo>
                  <a:pt x="0" y="0"/>
                </a:lnTo>
                <a:lnTo>
                  <a:pt x="0" y="15643185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409875" y="5837039"/>
            <a:ext cx="3748335" cy="7416725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183" r="0" b="-1183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5129789" y="5837039"/>
            <a:ext cx="3748335" cy="7416725"/>
            <a:chOff x="0" y="0"/>
            <a:chExt cx="2620010" cy="518414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5" id="1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5"/>
              <a:stretch>
                <a:fillRect l="0" t="-1183" r="0" b="-1183"/>
              </a:stretch>
            </a:blip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0" id="2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grpSp>
        <p:nvGrpSpPr>
          <p:cNvPr name="Group 23" id="23"/>
          <p:cNvGrpSpPr>
            <a:grpSpLocks noChangeAspect="true"/>
          </p:cNvGrpSpPr>
          <p:nvPr/>
        </p:nvGrpSpPr>
        <p:grpSpPr>
          <a:xfrm rot="0">
            <a:off x="849703" y="5837039"/>
            <a:ext cx="3748335" cy="7416725"/>
            <a:chOff x="0" y="0"/>
            <a:chExt cx="2620010" cy="518414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6"/>
              <a:stretch>
                <a:fillRect l="0" t="-1183" r="0" b="-1183"/>
              </a:stretch>
            </a:blipFill>
          </p:spPr>
        </p:sp>
        <p:sp>
          <p:nvSpPr>
            <p:cNvPr name="Freeform 26" id="2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27" id="2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32" id="3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name="Freeform 33" id="33"/>
          <p:cNvSpPr/>
          <p:nvPr/>
        </p:nvSpPr>
        <p:spPr>
          <a:xfrm flipH="false" flipV="false" rot="0">
            <a:off x="8558591" y="5644494"/>
            <a:ext cx="13843121" cy="7827474"/>
          </a:xfrm>
          <a:custGeom>
            <a:avLst/>
            <a:gdLst/>
            <a:ahLst/>
            <a:cxnLst/>
            <a:rect r="r" b="b" t="t" l="l"/>
            <a:pathLst>
              <a:path h="7827474" w="13843121">
                <a:moveTo>
                  <a:pt x="0" y="0"/>
                </a:moveTo>
                <a:lnTo>
                  <a:pt x="13843121" y="0"/>
                </a:lnTo>
                <a:lnTo>
                  <a:pt x="13843121" y="7827474"/>
                </a:lnTo>
                <a:lnTo>
                  <a:pt x="0" y="7827474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-261" t="0" r="-261" b="0"/>
            </a:stretch>
          </a:blipFill>
        </p:spPr>
      </p:sp>
      <p:sp>
        <p:nvSpPr>
          <p:cNvPr name="TextBox 34" id="34"/>
          <p:cNvSpPr txBox="true"/>
          <p:nvPr/>
        </p:nvSpPr>
        <p:spPr>
          <a:xfrm rot="0">
            <a:off x="1028700" y="676275"/>
            <a:ext cx="16230600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5"/>
              </a:lnSpc>
            </a:pPr>
            <a:r>
              <a:rPr lang="en-US" sz="4500" spc="386">
                <a:solidFill>
                  <a:srgbClr val="000000"/>
                </a:solidFill>
                <a:latin typeface="Montserrat Ultra-Bold"/>
              </a:rPr>
              <a:t>VERSATILIDAD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28700" y="2274930"/>
            <a:ext cx="7131762" cy="2721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8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Lorem ipsum dolor sit amet, consectetur adipiscing elit. Ut a enim nec nisl ullamcorper eleifend. Praesent risus leo, fringilla et nulla at, egestas euismod orci. </a:t>
            </a:r>
          </a:p>
          <a:p>
            <a:pPr>
              <a:lnSpc>
                <a:spcPts val="3648"/>
              </a:lnSpc>
            </a:pPr>
          </a:p>
          <a:p>
            <a:pPr>
              <a:lnSpc>
                <a:spcPts val="3648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Suspendisse porttitor diam eu condimentum aliquam. Fusce interdum cursus nisl ut rutrum. 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105405" y="2274930"/>
            <a:ext cx="7153895" cy="27218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8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Lorem ipsum dolor sit amet, consectetur adipiscing elit. Ut a enim nec nisl ullamcorper eleifend. Praesent risus leo, fringilla et nulla at, egestas euismod orci.</a:t>
            </a:r>
          </a:p>
          <a:p>
            <a:pPr>
              <a:lnSpc>
                <a:spcPts val="3648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Suspendisse porttitor diam eu condimentum aliquam. Fusce interdum cursus nisl ut rutrum. Donec et sapien sit amet nisl pretium efficitur. 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9750880">
            <a:off x="-388229" y="2037690"/>
            <a:ext cx="20682096" cy="15643185"/>
          </a:xfrm>
          <a:custGeom>
            <a:avLst/>
            <a:gdLst/>
            <a:ahLst/>
            <a:cxnLst/>
            <a:rect r="r" b="b" t="t" l="l"/>
            <a:pathLst>
              <a:path h="15643185" w="20682096">
                <a:moveTo>
                  <a:pt x="0" y="15643186"/>
                </a:moveTo>
                <a:lnTo>
                  <a:pt x="20682096" y="15643186"/>
                </a:lnTo>
                <a:lnTo>
                  <a:pt x="20682096" y="0"/>
                </a:lnTo>
                <a:lnTo>
                  <a:pt x="0" y="0"/>
                </a:lnTo>
                <a:lnTo>
                  <a:pt x="0" y="15643186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028700" y="3480150"/>
            <a:ext cx="3208462" cy="4729787"/>
            <a:chOff x="0" y="0"/>
            <a:chExt cx="1330715" cy="1961686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30715" cy="1961686"/>
            </a:xfrm>
            <a:custGeom>
              <a:avLst/>
              <a:gdLst/>
              <a:ahLst/>
              <a:cxnLst/>
              <a:rect r="r" b="b" t="t" l="l"/>
              <a:pathLst>
                <a:path h="1961686" w="1330715">
                  <a:moveTo>
                    <a:pt x="0" y="0"/>
                  </a:moveTo>
                  <a:lnTo>
                    <a:pt x="1330715" y="0"/>
                  </a:lnTo>
                  <a:lnTo>
                    <a:pt x="1330715" y="1961686"/>
                  </a:lnTo>
                  <a:lnTo>
                    <a:pt x="0" y="1961686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7539769" y="3480150"/>
            <a:ext cx="3208462" cy="4176338"/>
            <a:chOff x="0" y="0"/>
            <a:chExt cx="1330715" cy="173214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30715" cy="1732142"/>
            </a:xfrm>
            <a:custGeom>
              <a:avLst/>
              <a:gdLst/>
              <a:ahLst/>
              <a:cxnLst/>
              <a:rect r="r" b="b" t="t" l="l"/>
              <a:pathLst>
                <a:path h="1732142" w="1330715">
                  <a:moveTo>
                    <a:pt x="0" y="0"/>
                  </a:moveTo>
                  <a:lnTo>
                    <a:pt x="1330715" y="0"/>
                  </a:lnTo>
                  <a:lnTo>
                    <a:pt x="1330715" y="1732142"/>
                  </a:lnTo>
                  <a:lnTo>
                    <a:pt x="0" y="1732142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4050838" y="3480150"/>
            <a:ext cx="3208462" cy="5529540"/>
            <a:chOff x="0" y="0"/>
            <a:chExt cx="1330715" cy="229338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330715" cy="2293385"/>
            </a:xfrm>
            <a:custGeom>
              <a:avLst/>
              <a:gdLst/>
              <a:ahLst/>
              <a:cxnLst/>
              <a:rect r="r" b="b" t="t" l="l"/>
              <a:pathLst>
                <a:path h="2293385" w="1330715">
                  <a:moveTo>
                    <a:pt x="0" y="0"/>
                  </a:moveTo>
                  <a:lnTo>
                    <a:pt x="1330715" y="0"/>
                  </a:lnTo>
                  <a:lnTo>
                    <a:pt x="1330715" y="2293385"/>
                  </a:lnTo>
                  <a:lnTo>
                    <a:pt x="0" y="229338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284235" y="3480150"/>
            <a:ext cx="3208462" cy="5394518"/>
            <a:chOff x="0" y="0"/>
            <a:chExt cx="1330715" cy="223738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330715" cy="2237384"/>
            </a:xfrm>
            <a:custGeom>
              <a:avLst/>
              <a:gdLst/>
              <a:ahLst/>
              <a:cxnLst/>
              <a:rect r="r" b="b" t="t" l="l"/>
              <a:pathLst>
                <a:path h="2237384" w="1330715">
                  <a:moveTo>
                    <a:pt x="0" y="0"/>
                  </a:moveTo>
                  <a:lnTo>
                    <a:pt x="1330715" y="0"/>
                  </a:lnTo>
                  <a:lnTo>
                    <a:pt x="1330715" y="2237384"/>
                  </a:lnTo>
                  <a:lnTo>
                    <a:pt x="0" y="223738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0795304" y="3480150"/>
            <a:ext cx="3208462" cy="5034231"/>
            <a:chOff x="0" y="0"/>
            <a:chExt cx="1330715" cy="208795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330715" cy="2087955"/>
            </a:xfrm>
            <a:custGeom>
              <a:avLst/>
              <a:gdLst/>
              <a:ahLst/>
              <a:cxnLst/>
              <a:rect r="r" b="b" t="t" l="l"/>
              <a:pathLst>
                <a:path h="2087955" w="1330715">
                  <a:moveTo>
                    <a:pt x="0" y="0"/>
                  </a:moveTo>
                  <a:lnTo>
                    <a:pt x="1330715" y="0"/>
                  </a:lnTo>
                  <a:lnTo>
                    <a:pt x="1330715" y="2087955"/>
                  </a:lnTo>
                  <a:lnTo>
                    <a:pt x="0" y="2087955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1331185" y="3772951"/>
            <a:ext cx="2598314" cy="95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0"/>
              </a:lnSpc>
            </a:pPr>
            <a:r>
              <a:rPr lang="en-US" sz="2000">
                <a:solidFill>
                  <a:srgbClr val="000000"/>
                </a:solidFill>
                <a:latin typeface="TT Chocolates Ultra-Bold"/>
              </a:rPr>
              <a:t>Optimizar el rendimiento general de la carga de datos.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31185" y="4953469"/>
            <a:ext cx="2598314" cy="28213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Lorem ipsum dolor sit amet, consectetur adipiscing elit. Ut a enim nec nisl ullamcorper eleifend. Praesent risus leo, fringilla et nulla at, egestas euismod orci. Suspendisse porttitor diam eu condimentum aliquam.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844843" y="4953469"/>
            <a:ext cx="2598314" cy="21926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Lorem ipsum dolor sit amet, consectetur adipiscing elit. Ut a enim nec nisl ullamcorper eleifend. Praesent risus leo, fringilla et nulla at, egestas euismod orci.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589309" y="4953469"/>
            <a:ext cx="2598314" cy="3449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Lorem ipsum dolor sit amet, consectetur adipiscing elit. Ut a enim nec nisl ullamcorper eleifend. Praesent risus leo, fringilla et nulla at, egestas euismod orci. Suspendisse porttitor diam eu condimentum aliquam. Fusce interdum cursus nisl ut rutrum.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366621" y="4953469"/>
            <a:ext cx="2598314" cy="3449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Lorem ipsum dolor sit amet, consectetur adipiscing elit. Ut a enim nec nisl ullamcorper eleifend. Praesent risus leo, fringilla et nulla at, egestas euismod orci. Suspendisse porttitor diam eu condimentum aliquam. Fusce interdum cursus nisl ut rutrum.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1100378" y="4953469"/>
            <a:ext cx="2598314" cy="31356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Lorem ipsum dolor sit amet, consectetur adipiscing elit. Ut a enim nec nisl ullamcorper eleifend. Praesent risus leo, fringilla et nulla at, egestas euismod orci. Suspendisse porttitor diam. Erdum cursus nisl ut rutrum.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844843" y="3772951"/>
            <a:ext cx="2598314" cy="95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0"/>
              </a:lnSpc>
            </a:pPr>
            <a:r>
              <a:rPr lang="en-US" sz="2000">
                <a:solidFill>
                  <a:srgbClr val="000000"/>
                </a:solidFill>
                <a:latin typeface="TT Chocolates Ultra-Bold"/>
              </a:rPr>
              <a:t>Integrar pasarela de pagos dentro de la aplicación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4589309" y="3772951"/>
            <a:ext cx="2598314" cy="95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0"/>
              </a:lnSpc>
            </a:pPr>
            <a:r>
              <a:rPr lang="en-US" sz="2000">
                <a:solidFill>
                  <a:srgbClr val="000000"/>
                </a:solidFill>
                <a:latin typeface="TT Chocolates Ultra-Bold"/>
              </a:rPr>
              <a:t>Mejorar el gestor de contenidos para agilizar la publicación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1100378" y="3772951"/>
            <a:ext cx="2598314" cy="95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0"/>
              </a:lnSpc>
            </a:pPr>
            <a:r>
              <a:rPr lang="en-US" sz="2000">
                <a:solidFill>
                  <a:srgbClr val="000000"/>
                </a:solidFill>
                <a:latin typeface="TT Chocolates Ultra-Bold"/>
              </a:rPr>
              <a:t>Revisar el sistema de registro de usuarios para hacerlo fácil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366621" y="3772951"/>
            <a:ext cx="2598314" cy="95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40"/>
              </a:lnSpc>
            </a:pPr>
            <a:r>
              <a:rPr lang="en-US" sz="2000">
                <a:solidFill>
                  <a:srgbClr val="000000"/>
                </a:solidFill>
                <a:latin typeface="TT Chocolates Ultra-Bold"/>
              </a:rPr>
              <a:t>Ampliar la zona interna de usuario con más opciones</a:t>
            </a:r>
          </a:p>
        </p:txBody>
      </p:sp>
      <p:sp>
        <p:nvSpPr>
          <p:cNvPr name="AutoShape 23" id="23"/>
          <p:cNvSpPr/>
          <p:nvPr/>
        </p:nvSpPr>
        <p:spPr>
          <a:xfrm rot="0">
            <a:off x="1762603" y="2997204"/>
            <a:ext cx="12889960" cy="0"/>
          </a:xfrm>
          <a:prstGeom prst="line">
            <a:avLst/>
          </a:prstGeom>
          <a:ln cap="flat" w="47625">
            <a:solidFill>
              <a:srgbClr val="5E17EB"/>
            </a:solidFill>
            <a:prstDash val="sysDot"/>
            <a:headEnd type="none" len="sm" w="sm"/>
            <a:tailEnd type="none" len="sm" w="sm"/>
          </a:ln>
        </p:spPr>
      </p:sp>
      <p:sp>
        <p:nvSpPr>
          <p:cNvPr name="Freeform 24" id="24"/>
          <p:cNvSpPr/>
          <p:nvPr/>
        </p:nvSpPr>
        <p:spPr>
          <a:xfrm flipH="false" flipV="false" rot="0">
            <a:off x="1331185" y="2764154"/>
            <a:ext cx="466100" cy="466100"/>
          </a:xfrm>
          <a:custGeom>
            <a:avLst/>
            <a:gdLst/>
            <a:ahLst/>
            <a:cxnLst/>
            <a:rect r="r" b="b" t="t" l="l"/>
            <a:pathLst>
              <a:path h="466100" w="466100">
                <a:moveTo>
                  <a:pt x="0" y="0"/>
                </a:moveTo>
                <a:lnTo>
                  <a:pt x="466100" y="0"/>
                </a:lnTo>
                <a:lnTo>
                  <a:pt x="466100" y="466100"/>
                </a:lnTo>
                <a:lnTo>
                  <a:pt x="0" y="46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5" id="25"/>
          <p:cNvSpPr/>
          <p:nvPr/>
        </p:nvSpPr>
        <p:spPr>
          <a:xfrm flipH="false" flipV="false" rot="0">
            <a:off x="4496645" y="2764154"/>
            <a:ext cx="466100" cy="466100"/>
          </a:xfrm>
          <a:custGeom>
            <a:avLst/>
            <a:gdLst/>
            <a:ahLst/>
            <a:cxnLst/>
            <a:rect r="r" b="b" t="t" l="l"/>
            <a:pathLst>
              <a:path h="466100" w="466100">
                <a:moveTo>
                  <a:pt x="0" y="0"/>
                </a:moveTo>
                <a:lnTo>
                  <a:pt x="466101" y="0"/>
                </a:lnTo>
                <a:lnTo>
                  <a:pt x="466101" y="466100"/>
                </a:lnTo>
                <a:lnTo>
                  <a:pt x="0" y="46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6" id="26"/>
          <p:cNvSpPr/>
          <p:nvPr/>
        </p:nvSpPr>
        <p:spPr>
          <a:xfrm flipH="false" flipV="false" rot="0">
            <a:off x="7844843" y="2764154"/>
            <a:ext cx="466100" cy="466100"/>
          </a:xfrm>
          <a:custGeom>
            <a:avLst/>
            <a:gdLst/>
            <a:ahLst/>
            <a:cxnLst/>
            <a:rect r="r" b="b" t="t" l="l"/>
            <a:pathLst>
              <a:path h="466100" w="466100">
                <a:moveTo>
                  <a:pt x="0" y="0"/>
                </a:moveTo>
                <a:lnTo>
                  <a:pt x="466101" y="0"/>
                </a:lnTo>
                <a:lnTo>
                  <a:pt x="466101" y="466100"/>
                </a:lnTo>
                <a:lnTo>
                  <a:pt x="0" y="46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7" id="27"/>
          <p:cNvSpPr/>
          <p:nvPr/>
        </p:nvSpPr>
        <p:spPr>
          <a:xfrm flipH="false" flipV="false" rot="0">
            <a:off x="11100378" y="2764154"/>
            <a:ext cx="466100" cy="466100"/>
          </a:xfrm>
          <a:custGeom>
            <a:avLst/>
            <a:gdLst/>
            <a:ahLst/>
            <a:cxnLst/>
            <a:rect r="r" b="b" t="t" l="l"/>
            <a:pathLst>
              <a:path h="466100" w="466100">
                <a:moveTo>
                  <a:pt x="0" y="0"/>
                </a:moveTo>
                <a:lnTo>
                  <a:pt x="466100" y="0"/>
                </a:lnTo>
                <a:lnTo>
                  <a:pt x="466100" y="466100"/>
                </a:lnTo>
                <a:lnTo>
                  <a:pt x="0" y="46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28" id="28"/>
          <p:cNvSpPr/>
          <p:nvPr/>
        </p:nvSpPr>
        <p:spPr>
          <a:xfrm flipH="false" flipV="false" rot="0">
            <a:off x="14345203" y="2764154"/>
            <a:ext cx="466100" cy="466100"/>
          </a:xfrm>
          <a:custGeom>
            <a:avLst/>
            <a:gdLst/>
            <a:ahLst/>
            <a:cxnLst/>
            <a:rect r="r" b="b" t="t" l="l"/>
            <a:pathLst>
              <a:path h="466100" w="466100">
                <a:moveTo>
                  <a:pt x="0" y="0"/>
                </a:moveTo>
                <a:lnTo>
                  <a:pt x="466100" y="0"/>
                </a:lnTo>
                <a:lnTo>
                  <a:pt x="466100" y="466100"/>
                </a:lnTo>
                <a:lnTo>
                  <a:pt x="0" y="4661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9" id="29"/>
          <p:cNvSpPr txBox="true"/>
          <p:nvPr/>
        </p:nvSpPr>
        <p:spPr>
          <a:xfrm rot="0">
            <a:off x="1028700" y="666750"/>
            <a:ext cx="16230600" cy="104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5"/>
              </a:lnSpc>
            </a:pPr>
            <a:r>
              <a:rPr lang="en-US" sz="4500" spc="386">
                <a:solidFill>
                  <a:srgbClr val="000000"/>
                </a:solidFill>
                <a:latin typeface="TT Chocolates Ultra-Bold"/>
              </a:rPr>
              <a:t>PRÓXIMOS PASOS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3777389">
            <a:off x="-4715913" y="-2046407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6686390">
            <a:off x="10632895" y="3482352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3"/>
                </a:moveTo>
                <a:lnTo>
                  <a:pt x="11864693" y="8974023"/>
                </a:lnTo>
                <a:lnTo>
                  <a:pt x="11864693" y="0"/>
                </a:lnTo>
                <a:lnTo>
                  <a:pt x="0" y="0"/>
                </a:lnTo>
                <a:lnTo>
                  <a:pt x="0" y="89740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298002" y="2681838"/>
            <a:ext cx="14815463" cy="6007587"/>
            <a:chOff x="0" y="0"/>
            <a:chExt cx="3902015" cy="15822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902015" cy="1582245"/>
            </a:xfrm>
            <a:custGeom>
              <a:avLst/>
              <a:gdLst/>
              <a:ahLst/>
              <a:cxnLst/>
              <a:rect r="r" b="b" t="t" l="l"/>
              <a:pathLst>
                <a:path h="1582245" w="3902015">
                  <a:moveTo>
                    <a:pt x="0" y="0"/>
                  </a:moveTo>
                  <a:lnTo>
                    <a:pt x="3902015" y="0"/>
                  </a:lnTo>
                  <a:lnTo>
                    <a:pt x="3902015" y="1582245"/>
                  </a:lnTo>
                  <a:lnTo>
                    <a:pt x="0" y="158224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19050"/>
              <a:ext cx="3902015" cy="160129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48"/>
                </a:lnSpc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2207159" y="3405030"/>
            <a:ext cx="633893" cy="488674"/>
          </a:xfrm>
          <a:custGeom>
            <a:avLst/>
            <a:gdLst/>
            <a:ahLst/>
            <a:cxnLst/>
            <a:rect r="r" b="b" t="t" l="l"/>
            <a:pathLst>
              <a:path h="488674" w="633893">
                <a:moveTo>
                  <a:pt x="0" y="0"/>
                </a:moveTo>
                <a:lnTo>
                  <a:pt x="633893" y="0"/>
                </a:lnTo>
                <a:lnTo>
                  <a:pt x="633893" y="488674"/>
                </a:lnTo>
                <a:lnTo>
                  <a:pt x="0" y="488674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9768531" y="3338286"/>
            <a:ext cx="622162" cy="622162"/>
          </a:xfrm>
          <a:custGeom>
            <a:avLst/>
            <a:gdLst/>
            <a:ahLst/>
            <a:cxnLst/>
            <a:rect r="r" b="b" t="t" l="l"/>
            <a:pathLst>
              <a:path h="622162" w="622162">
                <a:moveTo>
                  <a:pt x="0" y="0"/>
                </a:moveTo>
                <a:lnTo>
                  <a:pt x="622162" y="0"/>
                </a:lnTo>
                <a:lnTo>
                  <a:pt x="622162" y="622162"/>
                </a:lnTo>
                <a:lnTo>
                  <a:pt x="0" y="62216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082615" y="3459999"/>
            <a:ext cx="4665641" cy="433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3200">
                <a:solidFill>
                  <a:srgbClr val="000000"/>
                </a:solidFill>
                <a:latin typeface="TT Chocolates Ultra-Bold"/>
              </a:rPr>
              <a:t>Cumplidos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617458" y="3459999"/>
            <a:ext cx="4930931" cy="433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200"/>
              </a:lnSpc>
            </a:pPr>
            <a:r>
              <a:rPr lang="en-US" sz="3200">
                <a:solidFill>
                  <a:srgbClr val="000000"/>
                </a:solidFill>
                <a:latin typeface="TT Chocolates Ultra-Bold"/>
              </a:rPr>
              <a:t>Pendientes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061249" y="4368152"/>
            <a:ext cx="6690340" cy="36012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4823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Mejora en los tags del código</a:t>
            </a:r>
          </a:p>
          <a:p>
            <a:pPr marL="518160" indent="-259080" lvl="1">
              <a:lnSpc>
                <a:spcPts val="4823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Optimización analíticas web</a:t>
            </a:r>
          </a:p>
          <a:p>
            <a:pPr marL="518160" indent="-259080" lvl="1">
              <a:lnSpc>
                <a:spcPts val="4823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Revisión de fotografías</a:t>
            </a:r>
          </a:p>
          <a:p>
            <a:pPr marL="518160" indent="-259080" lvl="1">
              <a:lnSpc>
                <a:spcPts val="4823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Ajuste de palabras clave</a:t>
            </a:r>
          </a:p>
          <a:p>
            <a:pPr marL="518160" indent="-259080" lvl="1">
              <a:lnSpc>
                <a:spcPts val="4823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Creación de posts en el blog</a:t>
            </a:r>
          </a:p>
          <a:p>
            <a:pPr marL="518160" indent="-259080" lvl="1">
              <a:lnSpc>
                <a:spcPts val="4823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Potenciar temáticas que mejor funcionan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768531" y="4368152"/>
            <a:ext cx="5779859" cy="29916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4823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Revisión del html de productos</a:t>
            </a:r>
          </a:p>
          <a:p>
            <a:pPr marL="518160" indent="-259080" lvl="1">
              <a:lnSpc>
                <a:spcPts val="4823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Optimización navegación</a:t>
            </a:r>
          </a:p>
          <a:p>
            <a:pPr marL="518160" indent="-259080" lvl="1">
              <a:lnSpc>
                <a:spcPts val="4823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Optimizar titulares</a:t>
            </a:r>
          </a:p>
          <a:p>
            <a:pPr marL="518160" indent="-259080" lvl="1">
              <a:lnSpc>
                <a:spcPts val="4823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Palabras clave en blog</a:t>
            </a:r>
          </a:p>
          <a:p>
            <a:pPr marL="518160" indent="-259080" lvl="1">
              <a:lnSpc>
                <a:spcPts val="4823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Redacción de posts sobre productos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666750"/>
            <a:ext cx="16230600" cy="104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5"/>
              </a:lnSpc>
            </a:pPr>
            <a:r>
              <a:rPr lang="en-US" sz="4500" spc="386">
                <a:solidFill>
                  <a:srgbClr val="000000"/>
                </a:solidFill>
                <a:latin typeface="TT Chocolates Ultra-Bold"/>
              </a:rPr>
              <a:t>OBJETIVOS</a:t>
            </a:r>
          </a:p>
        </p:txBody>
      </p:sp>
      <p:sp>
        <p:nvSpPr>
          <p:cNvPr name="AutoShape 14" id="14"/>
          <p:cNvSpPr/>
          <p:nvPr/>
        </p:nvSpPr>
        <p:spPr>
          <a:xfrm rot="5400442">
            <a:off x="6927736" y="5530740"/>
            <a:ext cx="4432527" cy="0"/>
          </a:xfrm>
          <a:prstGeom prst="line">
            <a:avLst/>
          </a:prstGeom>
          <a:ln cap="flat" w="47625">
            <a:solidFill>
              <a:srgbClr val="EEEDEE"/>
            </a:solidFill>
            <a:prstDash val="solid"/>
            <a:headEnd type="none" len="sm" w="sm"/>
            <a:tailEnd type="none" len="sm" w="sm"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2095592">
            <a:off x="-4682955" y="-5686888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526516" y="2994185"/>
            <a:ext cx="2657248" cy="321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1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526516" y="4810800"/>
            <a:ext cx="2657248" cy="321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26516" y="6970800"/>
            <a:ext cx="2657248" cy="321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526516" y="3437262"/>
            <a:ext cx="2779094" cy="321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48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Fase inicial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26516" y="5253877"/>
            <a:ext cx="2779094" cy="321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48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Ampliaciones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26516" y="7413877"/>
            <a:ext cx="2779094" cy="3215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448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Publicación</a:t>
            </a:r>
          </a:p>
        </p:txBody>
      </p:sp>
      <p:sp>
        <p:nvSpPr>
          <p:cNvPr name="Freeform 9" id="9"/>
          <p:cNvSpPr/>
          <p:nvPr/>
        </p:nvSpPr>
        <p:spPr>
          <a:xfrm flipH="false" flipV="true" rot="6686390">
            <a:off x="10632895" y="3482352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3"/>
                </a:moveTo>
                <a:lnTo>
                  <a:pt x="11864693" y="8974023"/>
                </a:lnTo>
                <a:lnTo>
                  <a:pt x="11864693" y="0"/>
                </a:lnTo>
                <a:lnTo>
                  <a:pt x="0" y="0"/>
                </a:lnTo>
                <a:lnTo>
                  <a:pt x="0" y="89740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10" id="10"/>
          <p:cNvSpPr/>
          <p:nvPr/>
        </p:nvSpPr>
        <p:spPr>
          <a:xfrm rot="0">
            <a:off x="1526516" y="2546737"/>
            <a:ext cx="9191608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1" id="11"/>
          <p:cNvSpPr/>
          <p:nvPr/>
        </p:nvSpPr>
        <p:spPr>
          <a:xfrm rot="0">
            <a:off x="1526516" y="4363353"/>
            <a:ext cx="9191608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 rot="0">
            <a:off x="1526516" y="6523353"/>
            <a:ext cx="9191608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 rot="0">
            <a:off x="1526516" y="9126430"/>
            <a:ext cx="9191608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4" id="14"/>
          <p:cNvSpPr txBox="true"/>
          <p:nvPr/>
        </p:nvSpPr>
        <p:spPr>
          <a:xfrm rot="0">
            <a:off x="5417485" y="2889410"/>
            <a:ext cx="5060940" cy="1107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Planificación</a:t>
            </a:r>
          </a:p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Diseño estructura</a:t>
            </a:r>
          </a:p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Desarrollo pantallas iniciales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417485" y="4706025"/>
            <a:ext cx="5060940" cy="1478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Creación zona usuario</a:t>
            </a:r>
          </a:p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Exportación de informes</a:t>
            </a:r>
          </a:p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Categorización avanzada de productos</a:t>
            </a:r>
          </a:p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Panel administración interno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417485" y="6866025"/>
            <a:ext cx="5060940" cy="185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Campaña de marketing</a:t>
            </a:r>
          </a:p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Publicidad en redes sociales</a:t>
            </a:r>
          </a:p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Reportajes fotográficos</a:t>
            </a:r>
          </a:p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Informes para prensa</a:t>
            </a:r>
          </a:p>
          <a:p>
            <a:pPr marL="431801" indent="-215900" lvl="1">
              <a:lnSpc>
                <a:spcPts val="298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TT Chocolates Extra-Light"/>
              </a:rPr>
              <a:t>Kits de marca para publicidad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666750"/>
            <a:ext cx="16230600" cy="104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5"/>
              </a:lnSpc>
            </a:pPr>
            <a:r>
              <a:rPr lang="en-US" sz="4500" spc="386">
                <a:solidFill>
                  <a:srgbClr val="000000"/>
                </a:solidFill>
                <a:latin typeface="TT Chocolates Ultra-Bold"/>
              </a:rPr>
              <a:t>FASES DEL PROYECTO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6537112" y="1323020"/>
            <a:ext cx="15935964" cy="8963980"/>
          </a:xfrm>
          <a:custGeom>
            <a:avLst/>
            <a:gdLst/>
            <a:ahLst/>
            <a:cxnLst/>
            <a:rect r="r" b="b" t="t" l="l"/>
            <a:pathLst>
              <a:path h="8963980" w="15935964">
                <a:moveTo>
                  <a:pt x="0" y="0"/>
                </a:moveTo>
                <a:lnTo>
                  <a:pt x="15935964" y="0"/>
                </a:lnTo>
                <a:lnTo>
                  <a:pt x="15935964" y="8963980"/>
                </a:lnTo>
                <a:lnTo>
                  <a:pt x="0" y="896398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017867">
            <a:off x="-718388" y="-7487106"/>
            <a:ext cx="20682096" cy="15643185"/>
          </a:xfrm>
          <a:custGeom>
            <a:avLst/>
            <a:gdLst/>
            <a:ahLst/>
            <a:cxnLst/>
            <a:rect r="r" b="b" t="t" l="l"/>
            <a:pathLst>
              <a:path h="15643185" w="20682096">
                <a:moveTo>
                  <a:pt x="0" y="0"/>
                </a:moveTo>
                <a:lnTo>
                  <a:pt x="20682096" y="0"/>
                </a:lnTo>
                <a:lnTo>
                  <a:pt x="20682096" y="15643186"/>
                </a:lnTo>
                <a:lnTo>
                  <a:pt x="0" y="156431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77275" y="3750845"/>
            <a:ext cx="4004039" cy="5896099"/>
            <a:chOff x="0" y="0"/>
            <a:chExt cx="1054562" cy="1552882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054562" cy="1552882"/>
            </a:xfrm>
            <a:custGeom>
              <a:avLst/>
              <a:gdLst/>
              <a:ahLst/>
              <a:cxnLst/>
              <a:rect r="r" b="b" t="t" l="l"/>
              <a:pathLst>
                <a:path h="1552882" w="1054562">
                  <a:moveTo>
                    <a:pt x="0" y="0"/>
                  </a:moveTo>
                  <a:lnTo>
                    <a:pt x="1054562" y="0"/>
                  </a:lnTo>
                  <a:lnTo>
                    <a:pt x="1054562" y="1552882"/>
                  </a:lnTo>
                  <a:lnTo>
                    <a:pt x="0" y="155288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19050"/>
              <a:ext cx="1054562" cy="15719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48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4794329" y="3750845"/>
            <a:ext cx="4004039" cy="5896099"/>
            <a:chOff x="0" y="0"/>
            <a:chExt cx="1054562" cy="1552882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054562" cy="1552882"/>
            </a:xfrm>
            <a:custGeom>
              <a:avLst/>
              <a:gdLst/>
              <a:ahLst/>
              <a:cxnLst/>
              <a:rect r="r" b="b" t="t" l="l"/>
              <a:pathLst>
                <a:path h="1552882" w="1054562">
                  <a:moveTo>
                    <a:pt x="0" y="0"/>
                  </a:moveTo>
                  <a:lnTo>
                    <a:pt x="1054562" y="0"/>
                  </a:lnTo>
                  <a:lnTo>
                    <a:pt x="1054562" y="1552882"/>
                  </a:lnTo>
                  <a:lnTo>
                    <a:pt x="0" y="155288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1054562" cy="15719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48"/>
                </a:lnSpc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028700" y="3604423"/>
            <a:ext cx="3378255" cy="321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7"/>
              </a:lnSpc>
            </a:pPr>
            <a:r>
              <a:rPr lang="en-US" sz="2340" spc="248">
                <a:solidFill>
                  <a:srgbClr val="FFFFFF"/>
                </a:solidFill>
                <a:latin typeface="TT Chocolates Ultra-Bold"/>
              </a:rPr>
              <a:t>Debilidades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4249348"/>
            <a:ext cx="3378255" cy="3080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Poco alcance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Tienda online poco usable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Sin app para teléfonos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Sistema ventas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Pocas opciones de envío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Velocidad de transporte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5305215" y="4249348"/>
            <a:ext cx="3378255" cy="4127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Mucha competencia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Copia de productos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Malas recomendaciones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Comentarios negativos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Falta de respuesta en redes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Usuarios descontentos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Falta de personal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Publicidad poco clara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011384" y="3750845"/>
            <a:ext cx="4004039" cy="5896099"/>
            <a:chOff x="0" y="0"/>
            <a:chExt cx="1054562" cy="155288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54562" cy="1552882"/>
            </a:xfrm>
            <a:custGeom>
              <a:avLst/>
              <a:gdLst/>
              <a:ahLst/>
              <a:cxnLst/>
              <a:rect r="r" b="b" t="t" l="l"/>
              <a:pathLst>
                <a:path h="1552882" w="1054562">
                  <a:moveTo>
                    <a:pt x="0" y="0"/>
                  </a:moveTo>
                  <a:lnTo>
                    <a:pt x="1054562" y="0"/>
                  </a:lnTo>
                  <a:lnTo>
                    <a:pt x="1054562" y="1552882"/>
                  </a:lnTo>
                  <a:lnTo>
                    <a:pt x="0" y="1552882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19050"/>
              <a:ext cx="1054562" cy="157193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48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228438" y="3750845"/>
            <a:ext cx="4004039" cy="5507455"/>
            <a:chOff x="0" y="0"/>
            <a:chExt cx="1054562" cy="145052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054562" cy="1450523"/>
            </a:xfrm>
            <a:custGeom>
              <a:avLst/>
              <a:gdLst/>
              <a:ahLst/>
              <a:cxnLst/>
              <a:rect r="r" b="b" t="t" l="l"/>
              <a:pathLst>
                <a:path h="1450523" w="1054562">
                  <a:moveTo>
                    <a:pt x="0" y="0"/>
                  </a:moveTo>
                  <a:lnTo>
                    <a:pt x="1054562" y="0"/>
                  </a:lnTo>
                  <a:lnTo>
                    <a:pt x="1054562" y="1450523"/>
                  </a:lnTo>
                  <a:lnTo>
                    <a:pt x="0" y="1450523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19050"/>
              <a:ext cx="1054562" cy="146957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048"/>
                </a:lnSpc>
              </a:pPr>
            </a:p>
          </p:txBody>
        </p:sp>
      </p:grpSp>
      <p:sp>
        <p:nvSpPr>
          <p:cNvPr name="TextBox 18" id="18"/>
          <p:cNvSpPr txBox="true"/>
          <p:nvPr/>
        </p:nvSpPr>
        <p:spPr>
          <a:xfrm rot="0">
            <a:off x="9410388" y="4249348"/>
            <a:ext cx="3378255" cy="41277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Experiencia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Equipo experto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Productos de calidad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Únicos en el sector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Marca establecida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Buenas fotografías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Mercado internacional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Servicio de reparación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3562292" y="4249348"/>
            <a:ext cx="3378255" cy="36038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Acuerdos con marcas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Colaboraciones 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Redes sociales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Negocios locales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Ampliar ventas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Crecer en otros mercados</a:t>
            </a:r>
          </a:p>
          <a:p>
            <a:pPr marL="388620" indent="-194310" lvl="1">
              <a:lnSpc>
                <a:spcPts val="4158"/>
              </a:lnSpc>
              <a:buFont typeface="Arial"/>
              <a:buChar char="•"/>
            </a:pPr>
            <a:r>
              <a:rPr lang="en-US" sz="1800">
                <a:solidFill>
                  <a:srgbClr val="000000"/>
                </a:solidFill>
                <a:latin typeface="TT Chocolates"/>
              </a:rPr>
              <a:t>Mejorar imagen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305215" y="3604423"/>
            <a:ext cx="3206914" cy="321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7"/>
              </a:lnSpc>
            </a:pPr>
            <a:r>
              <a:rPr lang="en-US" sz="2340" spc="248">
                <a:solidFill>
                  <a:srgbClr val="FFFFFF"/>
                </a:solidFill>
                <a:latin typeface="TT Chocolates Ultra-Bold"/>
              </a:rPr>
              <a:t>Amenazas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410388" y="3604423"/>
            <a:ext cx="3253644" cy="321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7"/>
              </a:lnSpc>
            </a:pPr>
            <a:r>
              <a:rPr lang="en-US" sz="2340" spc="248">
                <a:solidFill>
                  <a:srgbClr val="FFFFFF"/>
                </a:solidFill>
                <a:latin typeface="TT Chocolates Ultra-Bold"/>
              </a:rPr>
              <a:t>Fortalezas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562292" y="3604423"/>
            <a:ext cx="3697008" cy="3214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27"/>
              </a:lnSpc>
            </a:pPr>
            <a:r>
              <a:rPr lang="en-US" sz="2340" spc="248">
                <a:solidFill>
                  <a:srgbClr val="FFFFFF"/>
                </a:solidFill>
                <a:latin typeface="TT Chocolates Ultra-Bold"/>
              </a:rPr>
              <a:t>Oportunidades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028700" y="809942"/>
            <a:ext cx="16230600" cy="10306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5"/>
              </a:lnSpc>
            </a:pPr>
            <a:r>
              <a:rPr lang="en-US" sz="4500" spc="386">
                <a:solidFill>
                  <a:srgbClr val="FFFFFF"/>
                </a:solidFill>
                <a:latin typeface="Montserrat Ultra-Bold"/>
              </a:rPr>
              <a:t>ANÁLISIS DAFO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969842" y="1979529"/>
            <a:ext cx="13657053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TT Chocolates"/>
              </a:rPr>
              <a:t>Lorem ipsum dolor sit amet, consectetur adipiscing elit. Ut a enim nec nisl ullamcorper eleifend. Praesent risus leo, fringilla et nulla at, egestas euismod orci. Suspendisse porttitor diam eu condimentum aliquam. 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9101121">
            <a:off x="-3886095" y="3801212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1946506">
            <a:off x="10435068" y="-3458311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4968010" y="7331838"/>
            <a:ext cx="2798809" cy="2381077"/>
          </a:xfrm>
          <a:custGeom>
            <a:avLst/>
            <a:gdLst/>
            <a:ahLst/>
            <a:cxnLst/>
            <a:rect r="r" b="b" t="t" l="l"/>
            <a:pathLst>
              <a:path h="2381077" w="2798809">
                <a:moveTo>
                  <a:pt x="0" y="0"/>
                </a:moveTo>
                <a:lnTo>
                  <a:pt x="2798809" y="0"/>
                </a:lnTo>
                <a:lnTo>
                  <a:pt x="2798809" y="2381076"/>
                </a:lnTo>
                <a:lnTo>
                  <a:pt x="0" y="238107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12668" y="4653861"/>
            <a:ext cx="11462665" cy="1202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10"/>
              </a:lnSpc>
            </a:pPr>
            <a:r>
              <a:rPr lang="en-US" sz="9000" spc="773">
                <a:solidFill>
                  <a:srgbClr val="000000"/>
                </a:solidFill>
                <a:latin typeface="TT Chocolates Ultra-Bold"/>
              </a:rPr>
              <a:t>GRACIAS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3157946" y="-1247768"/>
            <a:ext cx="17462686" cy="13208140"/>
          </a:xfrm>
          <a:custGeom>
            <a:avLst/>
            <a:gdLst/>
            <a:ahLst/>
            <a:cxnLst/>
            <a:rect r="r" b="b" t="t" l="l"/>
            <a:pathLst>
              <a:path h="13208140" w="17462686">
                <a:moveTo>
                  <a:pt x="0" y="0"/>
                </a:moveTo>
                <a:lnTo>
                  <a:pt x="17462685" y="0"/>
                </a:lnTo>
                <a:lnTo>
                  <a:pt x="17462685" y="13208140"/>
                </a:lnTo>
                <a:lnTo>
                  <a:pt x="0" y="132081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257595" y="1524952"/>
            <a:ext cx="5866807" cy="70846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39"/>
              </a:lnSpc>
            </a:pPr>
            <a:r>
              <a:rPr lang="en-US" sz="3999" spc="343">
                <a:solidFill>
                  <a:srgbClr val="FFFFFF"/>
                </a:solidFill>
                <a:latin typeface="TT Chocolates Ultra-Bold"/>
              </a:rPr>
              <a:t>INTRODUCCIÓN</a:t>
            </a:r>
          </a:p>
          <a:p>
            <a:pPr>
              <a:lnSpc>
                <a:spcPts val="6239"/>
              </a:lnSpc>
            </a:pPr>
            <a:r>
              <a:rPr lang="en-US" sz="3999" spc="343">
                <a:solidFill>
                  <a:srgbClr val="FFFFFF"/>
                </a:solidFill>
                <a:latin typeface="TT Chocolates Ultra-Bold"/>
              </a:rPr>
              <a:t>EL EQUIPO</a:t>
            </a:r>
          </a:p>
          <a:p>
            <a:pPr>
              <a:lnSpc>
                <a:spcPts val="6239"/>
              </a:lnSpc>
            </a:pPr>
            <a:r>
              <a:rPr lang="en-US" sz="3999" spc="343">
                <a:solidFill>
                  <a:srgbClr val="FFFFFF"/>
                </a:solidFill>
                <a:latin typeface="TT Chocolates Ultra-Bold"/>
              </a:rPr>
              <a:t>LA WEB</a:t>
            </a:r>
          </a:p>
          <a:p>
            <a:pPr>
              <a:lnSpc>
                <a:spcPts val="6239"/>
              </a:lnSpc>
            </a:pPr>
            <a:r>
              <a:rPr lang="en-US" sz="3999" spc="343">
                <a:solidFill>
                  <a:srgbClr val="FFFFFF"/>
                </a:solidFill>
                <a:latin typeface="TT Chocolates Ultra-Bold"/>
              </a:rPr>
              <a:t>PANTALLAS</a:t>
            </a:r>
          </a:p>
          <a:p>
            <a:pPr>
              <a:lnSpc>
                <a:spcPts val="6239"/>
              </a:lnSpc>
            </a:pPr>
            <a:r>
              <a:rPr lang="en-US" sz="3999" spc="343">
                <a:solidFill>
                  <a:srgbClr val="FFFFFF"/>
                </a:solidFill>
                <a:latin typeface="TT Chocolates Ultra-Bold"/>
              </a:rPr>
              <a:t>PLANIFICACIÓN</a:t>
            </a:r>
          </a:p>
          <a:p>
            <a:pPr>
              <a:lnSpc>
                <a:spcPts val="6239"/>
              </a:lnSpc>
            </a:pPr>
            <a:r>
              <a:rPr lang="en-US" sz="3999" spc="343">
                <a:solidFill>
                  <a:srgbClr val="FFFFFF"/>
                </a:solidFill>
                <a:latin typeface="TT Chocolates Ultra-Bold"/>
              </a:rPr>
              <a:t>CLAVES</a:t>
            </a:r>
          </a:p>
          <a:p>
            <a:pPr>
              <a:lnSpc>
                <a:spcPts val="6239"/>
              </a:lnSpc>
            </a:pPr>
            <a:r>
              <a:rPr lang="en-US" sz="3999" spc="343">
                <a:solidFill>
                  <a:srgbClr val="FFFFFF"/>
                </a:solidFill>
                <a:latin typeface="TT Chocolates Ultra-Bold"/>
              </a:rPr>
              <a:t>DATOS</a:t>
            </a:r>
          </a:p>
          <a:p>
            <a:pPr>
              <a:lnSpc>
                <a:spcPts val="6239"/>
              </a:lnSpc>
            </a:pPr>
            <a:r>
              <a:rPr lang="en-US" sz="3999" spc="343">
                <a:solidFill>
                  <a:srgbClr val="FFFFFF"/>
                </a:solidFill>
                <a:latin typeface="TT Chocolates Ultra-Bold"/>
              </a:rPr>
              <a:t>OBJETIVOS</a:t>
            </a:r>
          </a:p>
          <a:p>
            <a:pPr>
              <a:lnSpc>
                <a:spcPts val="6239"/>
              </a:lnSpc>
            </a:pPr>
            <a:r>
              <a:rPr lang="en-US" sz="3999" spc="343">
                <a:solidFill>
                  <a:srgbClr val="FFFFFF"/>
                </a:solidFill>
                <a:latin typeface="TT Chocolates Ultra-Bold"/>
              </a:rPr>
              <a:t>SOLUCIONES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314414" y="1467802"/>
            <a:ext cx="1444428" cy="713982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TT Chocolates"/>
              </a:rPr>
              <a:t>01</a:t>
            </a:r>
          </a:p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TT Chocolates"/>
              </a:rPr>
              <a:t>02</a:t>
            </a:r>
          </a:p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TT Chocolates"/>
              </a:rPr>
              <a:t>03</a:t>
            </a:r>
          </a:p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TT Chocolates"/>
              </a:rPr>
              <a:t>04</a:t>
            </a:r>
          </a:p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TT Chocolates"/>
              </a:rPr>
              <a:t>05</a:t>
            </a:r>
          </a:p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TT Chocolates"/>
              </a:rPr>
              <a:t>06</a:t>
            </a:r>
          </a:p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TT Chocolates"/>
              </a:rPr>
              <a:t>07</a:t>
            </a:r>
          </a:p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TT Chocolates"/>
              </a:rPr>
              <a:t>08</a:t>
            </a:r>
          </a:p>
          <a:p>
            <a:pPr algn="r">
              <a:lnSpc>
                <a:spcPts val="6322"/>
              </a:lnSpc>
            </a:pPr>
            <a:r>
              <a:rPr lang="en-US" sz="3493" spc="227">
                <a:solidFill>
                  <a:srgbClr val="FFFFFF"/>
                </a:solidFill>
                <a:latin typeface="TT Chocolates"/>
              </a:rPr>
              <a:t>09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25822" y="4521906"/>
            <a:ext cx="5980595" cy="15957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290"/>
              </a:lnSpc>
            </a:pPr>
            <a:r>
              <a:rPr lang="en-US" sz="11275">
                <a:solidFill>
                  <a:srgbClr val="000000"/>
                </a:solidFill>
                <a:latin typeface="TT Chocolates Ultra-Bold"/>
              </a:rPr>
              <a:t>ÍNDICE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9101121">
            <a:off x="-3886095" y="3801212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1946506">
            <a:off x="11684983" y="-3458311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609901" y="2751446"/>
            <a:ext cx="5246391" cy="5246370"/>
            <a:chOff x="0" y="0"/>
            <a:chExt cx="6350000" cy="634997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0147" t="-9493" r="-9493" b="-10147"/>
              </a:stretch>
            </a:blipFill>
          </p:spPr>
        </p:sp>
      </p:grpSp>
      <p:sp>
        <p:nvSpPr>
          <p:cNvPr name="TextBox 6" id="6"/>
          <p:cNvSpPr txBox="true"/>
          <p:nvPr/>
        </p:nvSpPr>
        <p:spPr>
          <a:xfrm rot="0">
            <a:off x="7846290" y="4418787"/>
            <a:ext cx="8420825" cy="95584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170"/>
              </a:lnSpc>
            </a:pPr>
            <a:r>
              <a:rPr lang="en-US" sz="7243" spc="622">
                <a:solidFill>
                  <a:srgbClr val="000000"/>
                </a:solidFill>
                <a:latin typeface="TT Chocolates Ultra-Bold"/>
              </a:rPr>
              <a:t>LISETH GIRALDO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846290" y="5573335"/>
            <a:ext cx="6501060" cy="381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4"/>
              </a:lnSpc>
            </a:pPr>
            <a:r>
              <a:rPr lang="en-US" sz="2400" spc="1401">
                <a:solidFill>
                  <a:srgbClr val="000000"/>
                </a:solidFill>
                <a:latin typeface="TT Chocolates"/>
              </a:rPr>
              <a:t>DESARROLLADORA WEB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46290" y="6182768"/>
            <a:ext cx="7084686" cy="381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4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Tecnología en Análisis y Desarrollo de Software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49333" y="6764555"/>
            <a:ext cx="7084686" cy="3817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24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SENA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9101121">
            <a:off x="-3886095" y="3801212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true" rot="1946506">
            <a:off x="10435068" y="-3458311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412668" y="4653861"/>
            <a:ext cx="11462665" cy="1202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10"/>
              </a:lnSpc>
            </a:pPr>
            <a:r>
              <a:rPr lang="en-US" sz="9000" spc="773">
                <a:solidFill>
                  <a:srgbClr val="000000"/>
                </a:solidFill>
                <a:latin typeface="TT Chocolates Ultra-Bold"/>
              </a:rPr>
              <a:t>PANTALLAS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5400000">
            <a:off x="-2314260" y="-1247768"/>
            <a:ext cx="17462686" cy="13208140"/>
          </a:xfrm>
          <a:custGeom>
            <a:avLst/>
            <a:gdLst/>
            <a:ahLst/>
            <a:cxnLst/>
            <a:rect r="r" b="b" t="t" l="l"/>
            <a:pathLst>
              <a:path h="13208140" w="17462686">
                <a:moveTo>
                  <a:pt x="0" y="13208140"/>
                </a:moveTo>
                <a:lnTo>
                  <a:pt x="17462686" y="13208140"/>
                </a:lnTo>
                <a:lnTo>
                  <a:pt x="17462686" y="0"/>
                </a:lnTo>
                <a:lnTo>
                  <a:pt x="0" y="0"/>
                </a:lnTo>
                <a:lnTo>
                  <a:pt x="0" y="1320814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826883" y="1477675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765" t="0" r="-2637" b="-3403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10544" y="1477675"/>
            <a:ext cx="13790673" cy="7757253"/>
          </a:xfrm>
          <a:custGeom>
            <a:avLst/>
            <a:gdLst/>
            <a:ahLst/>
            <a:cxnLst/>
            <a:rect r="r" b="b" t="t" l="l"/>
            <a:pathLst>
              <a:path h="7757253" w="13790673">
                <a:moveTo>
                  <a:pt x="0" y="0"/>
                </a:moveTo>
                <a:lnTo>
                  <a:pt x="13790673" y="0"/>
                </a:lnTo>
                <a:lnTo>
                  <a:pt x="13790673" y="7757254"/>
                </a:lnTo>
                <a:lnTo>
                  <a:pt x="0" y="775725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288444" y="1548758"/>
            <a:ext cx="13705852" cy="7709542"/>
          </a:xfrm>
          <a:custGeom>
            <a:avLst/>
            <a:gdLst/>
            <a:ahLst/>
            <a:cxnLst/>
            <a:rect r="r" b="b" t="t" l="l"/>
            <a:pathLst>
              <a:path h="7709542" w="13705852">
                <a:moveTo>
                  <a:pt x="0" y="0"/>
                </a:moveTo>
                <a:lnTo>
                  <a:pt x="13705852" y="0"/>
                </a:lnTo>
                <a:lnTo>
                  <a:pt x="13705852" y="7709542"/>
                </a:lnTo>
                <a:lnTo>
                  <a:pt x="0" y="770954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666750"/>
            <a:ext cx="6544472" cy="104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135"/>
              </a:lnSpc>
            </a:pPr>
            <a:r>
              <a:rPr lang="en-US" sz="4500" spc="386">
                <a:solidFill>
                  <a:srgbClr val="FFFFFF"/>
                </a:solidFill>
                <a:latin typeface="TT Chocolates Ultra-Bold"/>
              </a:rPr>
              <a:t>INTRODUCCIÓN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42582" y="2263838"/>
            <a:ext cx="584301" cy="1018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95"/>
              </a:lnSpc>
            </a:pPr>
            <a:r>
              <a:rPr lang="en-US" sz="4431" spc="381">
                <a:solidFill>
                  <a:srgbClr val="FFFFFF"/>
                </a:solidFill>
                <a:latin typeface="TT Chocolates Ultra-Bold"/>
              </a:rPr>
              <a:t>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42582" y="4078628"/>
            <a:ext cx="584301" cy="1018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95"/>
              </a:lnSpc>
            </a:pPr>
            <a:r>
              <a:rPr lang="en-US" sz="4431" spc="381">
                <a:solidFill>
                  <a:srgbClr val="FFFFFF"/>
                </a:solidFill>
                <a:latin typeface="TT Chocolates Ultra-Bold"/>
              </a:rPr>
              <a:t>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42582" y="5891259"/>
            <a:ext cx="584301" cy="1018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95"/>
              </a:lnSpc>
            </a:pPr>
            <a:r>
              <a:rPr lang="en-US" sz="4431" spc="381">
                <a:solidFill>
                  <a:srgbClr val="FFFFFF"/>
                </a:solidFill>
                <a:latin typeface="TT Chocolates Ultra-Bold"/>
              </a:rPr>
              <a:t>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42582" y="7710160"/>
            <a:ext cx="584301" cy="10188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8995"/>
              </a:lnSpc>
            </a:pPr>
            <a:r>
              <a:rPr lang="en-US" sz="4431" spc="381">
                <a:solidFill>
                  <a:srgbClr val="FFFFFF"/>
                </a:solidFill>
                <a:latin typeface="TT Chocolates Ultra-Bold"/>
              </a:rPr>
              <a:t>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239464" y="2126237"/>
            <a:ext cx="4282855" cy="54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2"/>
              </a:lnSpc>
            </a:pPr>
            <a:r>
              <a:rPr lang="en-US" sz="2400" spc="206">
                <a:solidFill>
                  <a:srgbClr val="FFFFFF"/>
                </a:solidFill>
                <a:latin typeface="TT Chocolates Ultra-Bold"/>
              </a:rPr>
              <a:t>WEB MÓVIL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39464" y="2674242"/>
            <a:ext cx="4714980" cy="880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3"/>
              </a:lnSpc>
            </a:pPr>
            <a:r>
              <a:rPr lang="en-US" sz="1899">
                <a:solidFill>
                  <a:srgbClr val="FFFFFF"/>
                </a:solidFill>
                <a:latin typeface="TT Chocolates"/>
              </a:rPr>
              <a:t>Lorem ipsum dolor sit amet, consectetur adipiscing elit. Ut a enim nec nisl ullamcorper eleifend. Praesent risus leo, fringilla et ipsum.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239464" y="3943186"/>
            <a:ext cx="4282855" cy="54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2"/>
              </a:lnSpc>
            </a:pPr>
            <a:r>
              <a:rPr lang="en-US" sz="2400" spc="206">
                <a:solidFill>
                  <a:srgbClr val="FFFFFF"/>
                </a:solidFill>
                <a:latin typeface="TT Chocolates Ultra-Bold"/>
              </a:rPr>
              <a:t>MODERNA Y ACCESIBLE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239464" y="4486873"/>
            <a:ext cx="4714980" cy="880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3"/>
              </a:lnSpc>
            </a:pPr>
            <a:r>
              <a:rPr lang="en-US" sz="1899">
                <a:solidFill>
                  <a:srgbClr val="FFFFFF"/>
                </a:solidFill>
                <a:latin typeface="TT Chocolates"/>
              </a:rPr>
              <a:t>Lorem ipsum dolor sit amet, consectetur adipiscing elit. Ut a enim nec nisl ullamcorper eleifend. Praesent risus leo, fringilla et ipsum.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39464" y="5755817"/>
            <a:ext cx="4282855" cy="54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2"/>
              </a:lnSpc>
            </a:pPr>
            <a:r>
              <a:rPr lang="en-US" sz="2400" spc="206">
                <a:solidFill>
                  <a:srgbClr val="FFFFFF"/>
                </a:solidFill>
                <a:latin typeface="TT Chocolates Ultra-Bold"/>
              </a:rPr>
              <a:t>ELEGANTE Y VISUAL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39464" y="6299504"/>
            <a:ext cx="4714980" cy="880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3"/>
              </a:lnSpc>
            </a:pPr>
            <a:r>
              <a:rPr lang="en-US" sz="1899">
                <a:solidFill>
                  <a:srgbClr val="FFFFFF"/>
                </a:solidFill>
                <a:latin typeface="TT Chocolates"/>
              </a:rPr>
              <a:t>Lorem ipsum dolor sit amet, consectetur adipiscing elit. Ut a enim nec nisl ullamcorper eleifend. Praesent risus leo, fringilla et ipsum.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239464" y="7568448"/>
            <a:ext cx="4282855" cy="5471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872"/>
              </a:lnSpc>
            </a:pPr>
            <a:r>
              <a:rPr lang="en-US" sz="2400" spc="206">
                <a:solidFill>
                  <a:srgbClr val="FFFFFF"/>
                </a:solidFill>
                <a:latin typeface="TT Chocolates Ultra-Bold"/>
              </a:rPr>
              <a:t>FÁCIL GESTIÓN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39464" y="8112135"/>
            <a:ext cx="4714980" cy="880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393"/>
              </a:lnSpc>
            </a:pPr>
            <a:r>
              <a:rPr lang="en-US" sz="1899">
                <a:solidFill>
                  <a:srgbClr val="FFFFFF"/>
                </a:solidFill>
                <a:latin typeface="TT Chocolates"/>
              </a:rPr>
              <a:t>Lorem ipsum dolor sit amet, consectetur adipiscing elit. Ut a enim nec nisl ullamcorper eleifend. Praesent risus leo, fringilla et ipsum.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true" rot="-9101121">
            <a:off x="-3297144" y="3983827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3"/>
                </a:moveTo>
                <a:lnTo>
                  <a:pt x="11864693" y="8974023"/>
                </a:lnTo>
                <a:lnTo>
                  <a:pt x="11864693" y="0"/>
                </a:lnTo>
                <a:lnTo>
                  <a:pt x="0" y="0"/>
                </a:lnTo>
                <a:lnTo>
                  <a:pt x="0" y="89740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749106" y="2330167"/>
            <a:ext cx="14400705" cy="0"/>
          </a:xfrm>
          <a:prstGeom prst="line">
            <a:avLst/>
          </a:prstGeom>
          <a:ln cap="flat" w="47625">
            <a:solidFill>
              <a:srgbClr val="3101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1615908" y="2097117"/>
            <a:ext cx="466100" cy="466100"/>
          </a:xfrm>
          <a:custGeom>
            <a:avLst/>
            <a:gdLst/>
            <a:ahLst/>
            <a:cxnLst/>
            <a:rect r="r" b="b" t="t" l="l"/>
            <a:pathLst>
              <a:path h="466100" w="466100">
                <a:moveTo>
                  <a:pt x="0" y="0"/>
                </a:moveTo>
                <a:lnTo>
                  <a:pt x="466100" y="0"/>
                </a:lnTo>
                <a:lnTo>
                  <a:pt x="466100" y="466101"/>
                </a:lnTo>
                <a:lnTo>
                  <a:pt x="0" y="4661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564542" y="2097117"/>
            <a:ext cx="466100" cy="466100"/>
          </a:xfrm>
          <a:custGeom>
            <a:avLst/>
            <a:gdLst/>
            <a:ahLst/>
            <a:cxnLst/>
            <a:rect r="r" b="b" t="t" l="l"/>
            <a:pathLst>
              <a:path h="466100" w="466100">
                <a:moveTo>
                  <a:pt x="0" y="0"/>
                </a:moveTo>
                <a:lnTo>
                  <a:pt x="466101" y="0"/>
                </a:lnTo>
                <a:lnTo>
                  <a:pt x="466101" y="466101"/>
                </a:lnTo>
                <a:lnTo>
                  <a:pt x="0" y="4661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1049139" y="2097117"/>
            <a:ext cx="466100" cy="466100"/>
          </a:xfrm>
          <a:custGeom>
            <a:avLst/>
            <a:gdLst/>
            <a:ahLst/>
            <a:cxnLst/>
            <a:rect r="r" b="b" t="t" l="l"/>
            <a:pathLst>
              <a:path h="466100" w="466100">
                <a:moveTo>
                  <a:pt x="0" y="0"/>
                </a:moveTo>
                <a:lnTo>
                  <a:pt x="466100" y="0"/>
                </a:lnTo>
                <a:lnTo>
                  <a:pt x="466100" y="466101"/>
                </a:lnTo>
                <a:lnTo>
                  <a:pt x="0" y="4661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5683711" y="2097117"/>
            <a:ext cx="466100" cy="466100"/>
          </a:xfrm>
          <a:custGeom>
            <a:avLst/>
            <a:gdLst/>
            <a:ahLst/>
            <a:cxnLst/>
            <a:rect r="r" b="b" t="t" l="l"/>
            <a:pathLst>
              <a:path h="466100" w="466100">
                <a:moveTo>
                  <a:pt x="0" y="0"/>
                </a:moveTo>
                <a:lnTo>
                  <a:pt x="466100" y="0"/>
                </a:lnTo>
                <a:lnTo>
                  <a:pt x="466100" y="466101"/>
                </a:lnTo>
                <a:lnTo>
                  <a:pt x="0" y="4661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0" y="3783386"/>
            <a:ext cx="4742478" cy="2720228"/>
            <a:chOff x="0" y="0"/>
            <a:chExt cx="7981950" cy="45783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13" id="13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6"/>
              <a:stretch>
                <a:fillRect l="0" t="0" r="0" b="-103873"/>
              </a:stretch>
            </a:blipFill>
          </p:spPr>
        </p:sp>
      </p:grpSp>
      <p:grpSp>
        <p:nvGrpSpPr>
          <p:cNvPr name="Group 14" id="14"/>
          <p:cNvGrpSpPr>
            <a:grpSpLocks noChangeAspect="true"/>
          </p:cNvGrpSpPr>
          <p:nvPr/>
        </p:nvGrpSpPr>
        <p:grpSpPr>
          <a:xfrm rot="0">
            <a:off x="4459312" y="5483597"/>
            <a:ext cx="4742478" cy="2720228"/>
            <a:chOff x="0" y="0"/>
            <a:chExt cx="7981950" cy="457835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name="Freeform 17" id="17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18" id="18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19" id="19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7"/>
              <a:stretch>
                <a:fillRect l="-15950" t="0" r="-15950" b="0"/>
              </a:stretch>
            </a:blip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9040957" y="3783386"/>
            <a:ext cx="4742478" cy="2720228"/>
            <a:chOff x="0" y="0"/>
            <a:chExt cx="7981950" cy="457835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name="Freeform 23" id="23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24" id="24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25" id="25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8"/>
              <a:stretch>
                <a:fillRect l="-7165" t="0" r="-7165" b="0"/>
              </a:stretch>
            </a:blipFill>
          </p:spPr>
        </p:sp>
      </p:grpSp>
      <p:grpSp>
        <p:nvGrpSpPr>
          <p:cNvPr name="Group 26" id="26"/>
          <p:cNvGrpSpPr>
            <a:grpSpLocks noChangeAspect="true"/>
          </p:cNvGrpSpPr>
          <p:nvPr/>
        </p:nvGrpSpPr>
        <p:grpSpPr>
          <a:xfrm rot="0">
            <a:off x="13545522" y="5483597"/>
            <a:ext cx="4742478" cy="2720228"/>
            <a:chOff x="0" y="0"/>
            <a:chExt cx="7981950" cy="457835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765810" y="21590"/>
              <a:ext cx="6451600" cy="4326890"/>
            </a:xfrm>
            <a:custGeom>
              <a:avLst/>
              <a:gdLst/>
              <a:ahLst/>
              <a:cxnLst/>
              <a:rect r="r" b="b" t="t" l="l"/>
              <a:pathLst>
                <a:path h="4326890" w="6451600">
                  <a:moveTo>
                    <a:pt x="6224270" y="0"/>
                  </a:moveTo>
                  <a:lnTo>
                    <a:pt x="226060" y="0"/>
                  </a:lnTo>
                  <a:cubicBezTo>
                    <a:pt x="101600" y="0"/>
                    <a:pt x="0" y="101600"/>
                    <a:pt x="0" y="226060"/>
                  </a:cubicBezTo>
                  <a:lnTo>
                    <a:pt x="0" y="4326890"/>
                  </a:lnTo>
                  <a:lnTo>
                    <a:pt x="6451601" y="4326890"/>
                  </a:lnTo>
                  <a:lnTo>
                    <a:pt x="6451601" y="226060"/>
                  </a:lnTo>
                  <a:cubicBezTo>
                    <a:pt x="6450331" y="101600"/>
                    <a:pt x="6348731" y="0"/>
                    <a:pt x="6224270" y="0"/>
                  </a:cubicBezTo>
                  <a:close/>
                  <a:moveTo>
                    <a:pt x="6252210" y="4043680"/>
                  </a:moveTo>
                  <a:lnTo>
                    <a:pt x="196851" y="4043680"/>
                  </a:lnTo>
                  <a:lnTo>
                    <a:pt x="196851" y="255270"/>
                  </a:lnTo>
                  <a:lnTo>
                    <a:pt x="6252210" y="255270"/>
                  </a:lnTo>
                  <a:lnTo>
                    <a:pt x="6252210" y="404368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7981950" cy="4542790"/>
            </a:xfrm>
            <a:custGeom>
              <a:avLst/>
              <a:gdLst/>
              <a:ahLst/>
              <a:cxnLst/>
              <a:rect r="r" b="b" t="t" l="l"/>
              <a:pathLst>
                <a:path h="4542790" w="7981950">
                  <a:moveTo>
                    <a:pt x="7239000" y="4348480"/>
                  </a:moveTo>
                  <a:lnTo>
                    <a:pt x="7239000" y="243840"/>
                  </a:lnTo>
                  <a:cubicBezTo>
                    <a:pt x="7239000" y="109220"/>
                    <a:pt x="7129780" y="0"/>
                    <a:pt x="6995160" y="0"/>
                  </a:cubicBezTo>
                  <a:lnTo>
                    <a:pt x="985520" y="0"/>
                  </a:lnTo>
                  <a:cubicBezTo>
                    <a:pt x="852170" y="0"/>
                    <a:pt x="742950" y="109220"/>
                    <a:pt x="742950" y="243840"/>
                  </a:cubicBezTo>
                  <a:lnTo>
                    <a:pt x="742950" y="4349750"/>
                  </a:lnTo>
                  <a:lnTo>
                    <a:pt x="0" y="4349750"/>
                  </a:lnTo>
                  <a:lnTo>
                    <a:pt x="0" y="4447540"/>
                  </a:lnTo>
                  <a:cubicBezTo>
                    <a:pt x="0" y="4500880"/>
                    <a:pt x="43180" y="4542790"/>
                    <a:pt x="95250" y="4542790"/>
                  </a:cubicBezTo>
                  <a:lnTo>
                    <a:pt x="7886700" y="4542790"/>
                  </a:lnTo>
                  <a:cubicBezTo>
                    <a:pt x="7940040" y="4542790"/>
                    <a:pt x="7981950" y="4499610"/>
                    <a:pt x="7981950" y="4447540"/>
                  </a:cubicBezTo>
                  <a:lnTo>
                    <a:pt x="7981950" y="4349750"/>
                  </a:lnTo>
                  <a:lnTo>
                    <a:pt x="7239000" y="4349750"/>
                  </a:lnTo>
                  <a:close/>
                  <a:moveTo>
                    <a:pt x="4519930" y="4348480"/>
                  </a:moveTo>
                  <a:lnTo>
                    <a:pt x="4519930" y="4349750"/>
                  </a:lnTo>
                  <a:cubicBezTo>
                    <a:pt x="4519930" y="4403090"/>
                    <a:pt x="4476750" y="4445000"/>
                    <a:pt x="4424680" y="4445000"/>
                  </a:cubicBezTo>
                  <a:lnTo>
                    <a:pt x="3557270" y="4445000"/>
                  </a:lnTo>
                  <a:cubicBezTo>
                    <a:pt x="3503930" y="4445000"/>
                    <a:pt x="3462020" y="4401820"/>
                    <a:pt x="3462020" y="4349750"/>
                  </a:cubicBezTo>
                  <a:lnTo>
                    <a:pt x="3462020" y="4348480"/>
                  </a:lnTo>
                  <a:lnTo>
                    <a:pt x="765810" y="4348480"/>
                  </a:lnTo>
                  <a:lnTo>
                    <a:pt x="765810" y="247650"/>
                  </a:lnTo>
                  <a:cubicBezTo>
                    <a:pt x="765810" y="123190"/>
                    <a:pt x="867410" y="21590"/>
                    <a:pt x="991870" y="21590"/>
                  </a:cubicBezTo>
                  <a:lnTo>
                    <a:pt x="6990080" y="21590"/>
                  </a:lnTo>
                  <a:cubicBezTo>
                    <a:pt x="7114539" y="21590"/>
                    <a:pt x="7216139" y="123190"/>
                    <a:pt x="7216139" y="247650"/>
                  </a:cubicBezTo>
                  <a:lnTo>
                    <a:pt x="7216139" y="4348480"/>
                  </a:lnTo>
                  <a:lnTo>
                    <a:pt x="4519930" y="4348480"/>
                  </a:lnTo>
                  <a:close/>
                </a:path>
              </a:pathLst>
            </a:custGeom>
            <a:solidFill>
              <a:srgbClr val="969696"/>
            </a:solidFill>
          </p:spPr>
        </p:sp>
        <p:sp>
          <p:nvSpPr>
            <p:cNvPr name="Freeform 29" id="29"/>
            <p:cNvSpPr/>
            <p:nvPr/>
          </p:nvSpPr>
          <p:spPr>
            <a:xfrm flipH="false" flipV="false" rot="0">
              <a:off x="3460750" y="4349750"/>
              <a:ext cx="1059180" cy="96520"/>
            </a:xfrm>
            <a:custGeom>
              <a:avLst/>
              <a:gdLst/>
              <a:ahLst/>
              <a:cxnLst/>
              <a:rect r="r" b="b" t="t" l="l"/>
              <a:pathLst>
                <a:path h="96520" w="1059180">
                  <a:moveTo>
                    <a:pt x="96520" y="96520"/>
                  </a:moveTo>
                  <a:lnTo>
                    <a:pt x="963930" y="96520"/>
                  </a:lnTo>
                  <a:cubicBezTo>
                    <a:pt x="1017270" y="96520"/>
                    <a:pt x="1059180" y="53340"/>
                    <a:pt x="1059180" y="1270"/>
                  </a:cubicBezTo>
                  <a:lnTo>
                    <a:pt x="1059180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53340"/>
                    <a:pt x="43180" y="96520"/>
                    <a:pt x="96520" y="96520"/>
                  </a:cubicBez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30" id="30"/>
            <p:cNvSpPr/>
            <p:nvPr/>
          </p:nvSpPr>
          <p:spPr>
            <a:xfrm flipH="false" flipV="false" rot="0">
              <a:off x="163830" y="4542790"/>
              <a:ext cx="7654290" cy="35560"/>
            </a:xfrm>
            <a:custGeom>
              <a:avLst/>
              <a:gdLst/>
              <a:ahLst/>
              <a:cxnLst/>
              <a:rect r="r" b="b" t="t" l="l"/>
              <a:pathLst>
                <a:path h="35560" w="7654290">
                  <a:moveTo>
                    <a:pt x="0" y="0"/>
                  </a:moveTo>
                  <a:cubicBezTo>
                    <a:pt x="0" y="20320"/>
                    <a:pt x="16510" y="35560"/>
                    <a:pt x="35560" y="35560"/>
                  </a:cubicBezTo>
                  <a:lnTo>
                    <a:pt x="7618730" y="35560"/>
                  </a:lnTo>
                  <a:cubicBezTo>
                    <a:pt x="7639050" y="35560"/>
                    <a:pt x="7654290" y="19050"/>
                    <a:pt x="765429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727171"/>
            </a:solidFill>
          </p:spPr>
        </p:sp>
        <p:sp>
          <p:nvSpPr>
            <p:cNvPr name="Freeform 31" id="31"/>
            <p:cNvSpPr/>
            <p:nvPr/>
          </p:nvSpPr>
          <p:spPr>
            <a:xfrm flipH="false" flipV="false" rot="0">
              <a:off x="962660" y="276860"/>
              <a:ext cx="6055360" cy="3789680"/>
            </a:xfrm>
            <a:custGeom>
              <a:avLst/>
              <a:gdLst/>
              <a:ahLst/>
              <a:cxnLst/>
              <a:rect r="r" b="b" t="t" l="l"/>
              <a:pathLst>
                <a:path h="3789680" w="6055360">
                  <a:moveTo>
                    <a:pt x="0" y="0"/>
                  </a:moveTo>
                  <a:lnTo>
                    <a:pt x="6055360" y="0"/>
                  </a:lnTo>
                  <a:lnTo>
                    <a:pt x="6055360" y="3789680"/>
                  </a:lnTo>
                  <a:lnTo>
                    <a:pt x="0" y="3789680"/>
                  </a:lnTo>
                  <a:close/>
                </a:path>
              </a:pathLst>
            </a:custGeom>
            <a:blipFill>
              <a:blip r:embed="rId9"/>
              <a:stretch>
                <a:fillRect l="-15950" t="0" r="-15950" b="0"/>
              </a:stretch>
            </a:blip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1749106" y="2649146"/>
            <a:ext cx="2710206" cy="378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1/ INICIO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5864452" y="2649146"/>
            <a:ext cx="2710206" cy="378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2/ REGISTRO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440971" y="2649146"/>
            <a:ext cx="2710206" cy="378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3/ PRINCIPAL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4794708" y="2649146"/>
            <a:ext cx="2710206" cy="378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4/ PRODUCTOS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28700" y="666750"/>
            <a:ext cx="16230600" cy="104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5"/>
              </a:lnSpc>
            </a:pPr>
            <a:r>
              <a:rPr lang="en-US" sz="4500" spc="386">
                <a:solidFill>
                  <a:srgbClr val="000000"/>
                </a:solidFill>
                <a:latin typeface="TT Chocolates Ultra-Bold"/>
              </a:rPr>
              <a:t>PANTALLAS DE LA APLICACIÓN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8100000">
            <a:off x="-5312459" y="-1570060"/>
            <a:ext cx="14817002" cy="11207042"/>
          </a:xfrm>
          <a:custGeom>
            <a:avLst/>
            <a:gdLst/>
            <a:ahLst/>
            <a:cxnLst/>
            <a:rect r="r" b="b" t="t" l="l"/>
            <a:pathLst>
              <a:path h="11207042" w="14817002">
                <a:moveTo>
                  <a:pt x="0" y="0"/>
                </a:moveTo>
                <a:lnTo>
                  <a:pt x="14817002" y="0"/>
                </a:lnTo>
                <a:lnTo>
                  <a:pt x="14817002" y="11207041"/>
                </a:lnTo>
                <a:lnTo>
                  <a:pt x="0" y="112070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2096042" y="603114"/>
            <a:ext cx="4589327" cy="9080773"/>
            <a:chOff x="0" y="0"/>
            <a:chExt cx="2620010" cy="51841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53340" y="25400"/>
              <a:ext cx="2513330" cy="5132070"/>
            </a:xfrm>
            <a:custGeom>
              <a:avLst/>
              <a:gdLst/>
              <a:ahLst/>
              <a:cxnLst/>
              <a:rect r="r" b="b" t="t" l="l"/>
              <a:pathLst>
                <a:path h="5132070" w="2513330">
                  <a:moveTo>
                    <a:pt x="2159000" y="0"/>
                  </a:moveTo>
                  <a:lnTo>
                    <a:pt x="354330" y="0"/>
                  </a:lnTo>
                  <a:cubicBezTo>
                    <a:pt x="158750" y="0"/>
                    <a:pt x="0" y="158750"/>
                    <a:pt x="0" y="354330"/>
                  </a:cubicBezTo>
                  <a:lnTo>
                    <a:pt x="0" y="4777740"/>
                  </a:lnTo>
                  <a:cubicBezTo>
                    <a:pt x="0" y="4973320"/>
                    <a:pt x="158750" y="5132070"/>
                    <a:pt x="354330" y="5132070"/>
                  </a:cubicBezTo>
                  <a:lnTo>
                    <a:pt x="2159000" y="5132070"/>
                  </a:lnTo>
                  <a:cubicBezTo>
                    <a:pt x="2354580" y="5132070"/>
                    <a:pt x="2513330" y="4973320"/>
                    <a:pt x="2513330" y="4777740"/>
                  </a:cubicBezTo>
                  <a:lnTo>
                    <a:pt x="2513330" y="354330"/>
                  </a:lnTo>
                  <a:cubicBezTo>
                    <a:pt x="2513330" y="158750"/>
                    <a:pt x="2354580" y="0"/>
                    <a:pt x="2159000" y="0"/>
                  </a:cubicBezTo>
                  <a:close/>
                  <a:moveTo>
                    <a:pt x="1558290" y="162560"/>
                  </a:moveTo>
                  <a:cubicBezTo>
                    <a:pt x="1576070" y="162560"/>
                    <a:pt x="1590040" y="176530"/>
                    <a:pt x="1590040" y="194310"/>
                  </a:cubicBezTo>
                  <a:cubicBezTo>
                    <a:pt x="1590040" y="212090"/>
                    <a:pt x="1576070" y="226060"/>
                    <a:pt x="1558290" y="226060"/>
                  </a:cubicBezTo>
                  <a:cubicBezTo>
                    <a:pt x="1540510" y="226060"/>
                    <a:pt x="1526540" y="212090"/>
                    <a:pt x="1526540" y="194310"/>
                  </a:cubicBezTo>
                  <a:cubicBezTo>
                    <a:pt x="1526540" y="176530"/>
                    <a:pt x="1541780" y="162560"/>
                    <a:pt x="1558290" y="162560"/>
                  </a:cubicBezTo>
                  <a:close/>
                  <a:moveTo>
                    <a:pt x="1089660" y="172720"/>
                  </a:moveTo>
                  <a:lnTo>
                    <a:pt x="1394460" y="172720"/>
                  </a:lnTo>
                  <a:cubicBezTo>
                    <a:pt x="1405890" y="172720"/>
                    <a:pt x="1416050" y="181610"/>
                    <a:pt x="1416050" y="194310"/>
                  </a:cubicBezTo>
                  <a:cubicBezTo>
                    <a:pt x="1416050" y="207010"/>
                    <a:pt x="1405890" y="215900"/>
                    <a:pt x="1394460" y="215900"/>
                  </a:cubicBezTo>
                  <a:lnTo>
                    <a:pt x="1089660" y="215900"/>
                  </a:lnTo>
                  <a:cubicBezTo>
                    <a:pt x="1078230" y="215900"/>
                    <a:pt x="1068070" y="207010"/>
                    <a:pt x="1068070" y="194310"/>
                  </a:cubicBezTo>
                  <a:cubicBezTo>
                    <a:pt x="1068070" y="181610"/>
                    <a:pt x="1078230" y="172720"/>
                    <a:pt x="1089660" y="172720"/>
                  </a:cubicBezTo>
                  <a:close/>
                  <a:moveTo>
                    <a:pt x="2383790" y="4798060"/>
                  </a:moveTo>
                  <a:cubicBezTo>
                    <a:pt x="2383790" y="4913630"/>
                    <a:pt x="2289810" y="5007610"/>
                    <a:pt x="2174240" y="5007610"/>
                  </a:cubicBezTo>
                  <a:lnTo>
                    <a:pt x="341630" y="5007610"/>
                  </a:lnTo>
                  <a:cubicBezTo>
                    <a:pt x="226060" y="5007610"/>
                    <a:pt x="132080" y="4913630"/>
                    <a:pt x="132080" y="4798060"/>
                  </a:cubicBezTo>
                  <a:lnTo>
                    <a:pt x="132080" y="340360"/>
                  </a:lnTo>
                  <a:cubicBezTo>
                    <a:pt x="132080" y="224790"/>
                    <a:pt x="226060" y="130810"/>
                    <a:pt x="341630" y="130810"/>
                  </a:cubicBezTo>
                  <a:lnTo>
                    <a:pt x="614680" y="130810"/>
                  </a:lnTo>
                  <a:lnTo>
                    <a:pt x="614680" y="187960"/>
                  </a:lnTo>
                  <a:cubicBezTo>
                    <a:pt x="614680" y="252730"/>
                    <a:pt x="668020" y="306070"/>
                    <a:pt x="732790" y="306070"/>
                  </a:cubicBezTo>
                  <a:lnTo>
                    <a:pt x="1783080" y="306070"/>
                  </a:lnTo>
                  <a:cubicBezTo>
                    <a:pt x="1847850" y="306070"/>
                    <a:pt x="1901190" y="252730"/>
                    <a:pt x="1901190" y="187960"/>
                  </a:cubicBezTo>
                  <a:lnTo>
                    <a:pt x="1901190" y="130810"/>
                  </a:lnTo>
                  <a:lnTo>
                    <a:pt x="2172970" y="130810"/>
                  </a:lnTo>
                  <a:cubicBezTo>
                    <a:pt x="2288540" y="130810"/>
                    <a:pt x="2382520" y="224790"/>
                    <a:pt x="2382520" y="340360"/>
                  </a:cubicBezTo>
                  <a:lnTo>
                    <a:pt x="2382520" y="4798060"/>
                  </a:lnTo>
                  <a:close/>
                </a:path>
              </a:pathLst>
            </a:custGeom>
            <a:solidFill>
              <a:srgbClr val="000000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185420" y="156210"/>
              <a:ext cx="2251710" cy="4876800"/>
            </a:xfrm>
            <a:custGeom>
              <a:avLst/>
              <a:gdLst/>
              <a:ahLst/>
              <a:cxnLst/>
              <a:rect r="r" b="b" t="t" l="l"/>
              <a:pathLst>
                <a:path h="4876800" w="2251710">
                  <a:moveTo>
                    <a:pt x="2040890" y="0"/>
                  </a:moveTo>
                  <a:lnTo>
                    <a:pt x="1769110" y="0"/>
                  </a:lnTo>
                  <a:lnTo>
                    <a:pt x="1769110" y="57150"/>
                  </a:lnTo>
                  <a:cubicBezTo>
                    <a:pt x="1769110" y="121920"/>
                    <a:pt x="1715770" y="175260"/>
                    <a:pt x="1651000" y="175260"/>
                  </a:cubicBezTo>
                  <a:lnTo>
                    <a:pt x="601980" y="175260"/>
                  </a:lnTo>
                  <a:cubicBezTo>
                    <a:pt x="537210" y="175260"/>
                    <a:pt x="483870" y="121920"/>
                    <a:pt x="483870" y="57150"/>
                  </a:cubicBezTo>
                  <a:lnTo>
                    <a:pt x="483870" y="0"/>
                  </a:lnTo>
                  <a:lnTo>
                    <a:pt x="209550" y="0"/>
                  </a:lnTo>
                  <a:cubicBezTo>
                    <a:pt x="93980" y="0"/>
                    <a:pt x="0" y="93980"/>
                    <a:pt x="0" y="209550"/>
                  </a:cubicBezTo>
                  <a:lnTo>
                    <a:pt x="0" y="4667250"/>
                  </a:lnTo>
                  <a:cubicBezTo>
                    <a:pt x="0" y="4782820"/>
                    <a:pt x="93980" y="4876800"/>
                    <a:pt x="209550" y="4876800"/>
                  </a:cubicBezTo>
                  <a:lnTo>
                    <a:pt x="2040890" y="4876800"/>
                  </a:lnTo>
                  <a:cubicBezTo>
                    <a:pt x="2156460" y="4876800"/>
                    <a:pt x="2250440" y="4782820"/>
                    <a:pt x="2250440" y="4667250"/>
                  </a:cubicBezTo>
                  <a:lnTo>
                    <a:pt x="2250440" y="209550"/>
                  </a:lnTo>
                  <a:cubicBezTo>
                    <a:pt x="2251710" y="93980"/>
                    <a:pt x="2157730" y="0"/>
                    <a:pt x="2040890" y="0"/>
                  </a:cubicBezTo>
                  <a:close/>
                </a:path>
              </a:pathLst>
            </a:custGeom>
            <a:blipFill>
              <a:blip r:embed="rId4"/>
              <a:stretch>
                <a:fillRect l="0" t="-1183" r="0" b="-1183"/>
              </a:stretch>
            </a:blip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1121410" y="198120"/>
              <a:ext cx="347980" cy="43180"/>
            </a:xfrm>
            <a:custGeom>
              <a:avLst/>
              <a:gdLst/>
              <a:ahLst/>
              <a:cxnLst/>
              <a:rect r="r" b="b" t="t" l="l"/>
              <a:pathLst>
                <a:path h="43180" w="347980">
                  <a:moveTo>
                    <a:pt x="326390" y="0"/>
                  </a:moveTo>
                  <a:lnTo>
                    <a:pt x="21590" y="0"/>
                  </a:lnTo>
                  <a:cubicBezTo>
                    <a:pt x="10160" y="0"/>
                    <a:pt x="0" y="8890"/>
                    <a:pt x="0" y="21590"/>
                  </a:cubicBezTo>
                  <a:cubicBezTo>
                    <a:pt x="0" y="34290"/>
                    <a:pt x="10160" y="43180"/>
                    <a:pt x="21590" y="43180"/>
                  </a:cubicBezTo>
                  <a:lnTo>
                    <a:pt x="326390" y="43180"/>
                  </a:lnTo>
                  <a:cubicBezTo>
                    <a:pt x="337820" y="43180"/>
                    <a:pt x="347980" y="34290"/>
                    <a:pt x="347980" y="21590"/>
                  </a:cubicBezTo>
                  <a:cubicBezTo>
                    <a:pt x="347980" y="8890"/>
                    <a:pt x="337820" y="0"/>
                    <a:pt x="326390" y="0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1578312" y="187909"/>
              <a:ext cx="66636" cy="63602"/>
            </a:xfrm>
            <a:custGeom>
              <a:avLst/>
              <a:gdLst/>
              <a:ahLst/>
              <a:cxnLst/>
              <a:rect r="r" b="b" t="t" l="l"/>
              <a:pathLst>
                <a:path h="63602" w="66636">
                  <a:moveTo>
                    <a:pt x="33318" y="51"/>
                  </a:moveTo>
                  <a:cubicBezTo>
                    <a:pt x="21941" y="0"/>
                    <a:pt x="11406" y="6040"/>
                    <a:pt x="5703" y="15885"/>
                  </a:cubicBezTo>
                  <a:cubicBezTo>
                    <a:pt x="0" y="25729"/>
                    <a:pt x="0" y="37873"/>
                    <a:pt x="5703" y="47717"/>
                  </a:cubicBezTo>
                  <a:cubicBezTo>
                    <a:pt x="11406" y="57562"/>
                    <a:pt x="21941" y="63602"/>
                    <a:pt x="33318" y="63551"/>
                  </a:cubicBezTo>
                  <a:cubicBezTo>
                    <a:pt x="44695" y="63602"/>
                    <a:pt x="55230" y="57562"/>
                    <a:pt x="60933" y="47717"/>
                  </a:cubicBezTo>
                  <a:cubicBezTo>
                    <a:pt x="66636" y="37873"/>
                    <a:pt x="66636" y="25729"/>
                    <a:pt x="60933" y="15885"/>
                  </a:cubicBezTo>
                  <a:cubicBezTo>
                    <a:pt x="55230" y="6040"/>
                    <a:pt x="44695" y="0"/>
                    <a:pt x="33318" y="51"/>
                  </a:cubicBezTo>
                  <a:close/>
                </a:path>
              </a:pathLst>
            </a:custGeom>
            <a:solidFill>
              <a:srgbClr val="555555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685800"/>
              <a:ext cx="27940" cy="213360"/>
            </a:xfrm>
            <a:custGeom>
              <a:avLst/>
              <a:gdLst/>
              <a:ahLst/>
              <a:cxnLst/>
              <a:rect r="r" b="b" t="t" l="l"/>
              <a:pathLst>
                <a:path h="213360" w="27940">
                  <a:moveTo>
                    <a:pt x="0" y="26670"/>
                  </a:moveTo>
                  <a:lnTo>
                    <a:pt x="0" y="185420"/>
                  </a:lnTo>
                  <a:cubicBezTo>
                    <a:pt x="0" y="200660"/>
                    <a:pt x="12700" y="213360"/>
                    <a:pt x="27940" y="21336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9" id="9"/>
            <p:cNvSpPr/>
            <p:nvPr/>
          </p:nvSpPr>
          <p:spPr>
            <a:xfrm flipH="false" flipV="false" rot="0">
              <a:off x="0" y="1057910"/>
              <a:ext cx="27940" cy="384810"/>
            </a:xfrm>
            <a:custGeom>
              <a:avLst/>
              <a:gdLst/>
              <a:ahLst/>
              <a:cxnLst/>
              <a:rect r="r" b="b" t="t" l="l"/>
              <a:pathLst>
                <a:path h="384810" w="27940">
                  <a:moveTo>
                    <a:pt x="0" y="26670"/>
                  </a:moveTo>
                  <a:lnTo>
                    <a:pt x="0" y="356870"/>
                  </a:lnTo>
                  <a:cubicBezTo>
                    <a:pt x="0" y="372110"/>
                    <a:pt x="12700" y="384810"/>
                    <a:pt x="27940" y="384810"/>
                  </a:cubicBezTo>
                  <a:lnTo>
                    <a:pt x="27940" y="0"/>
                  </a:lnTo>
                  <a:cubicBezTo>
                    <a:pt x="12700" y="0"/>
                    <a:pt x="0" y="11430"/>
                    <a:pt x="0" y="2667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1526540"/>
              <a:ext cx="27940" cy="386080"/>
            </a:xfrm>
            <a:custGeom>
              <a:avLst/>
              <a:gdLst/>
              <a:ahLst/>
              <a:cxnLst/>
              <a:rect r="r" b="b" t="t" l="l"/>
              <a:pathLst>
                <a:path h="386080" w="27940">
                  <a:moveTo>
                    <a:pt x="0" y="27940"/>
                  </a:moveTo>
                  <a:lnTo>
                    <a:pt x="0" y="358140"/>
                  </a:lnTo>
                  <a:cubicBezTo>
                    <a:pt x="0" y="373380"/>
                    <a:pt x="12700" y="386080"/>
                    <a:pt x="27940" y="386080"/>
                  </a:cubicBezTo>
                  <a:lnTo>
                    <a:pt x="27940" y="0"/>
                  </a:lnTo>
                  <a:cubicBezTo>
                    <a:pt x="12700" y="0"/>
                    <a:pt x="0" y="12700"/>
                    <a:pt x="0" y="2794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2592070" y="1184910"/>
              <a:ext cx="27940" cy="618490"/>
            </a:xfrm>
            <a:custGeom>
              <a:avLst/>
              <a:gdLst/>
              <a:ahLst/>
              <a:cxnLst/>
              <a:rect r="r" b="b" t="t" l="l"/>
              <a:pathLst>
                <a:path h="618490" w="27940">
                  <a:moveTo>
                    <a:pt x="0" y="0"/>
                  </a:moveTo>
                  <a:lnTo>
                    <a:pt x="0" y="618490"/>
                  </a:lnTo>
                  <a:cubicBezTo>
                    <a:pt x="15240" y="618490"/>
                    <a:pt x="27940" y="605790"/>
                    <a:pt x="27940" y="590550"/>
                  </a:cubicBezTo>
                  <a:lnTo>
                    <a:pt x="27940" y="27940"/>
                  </a:lnTo>
                  <a:cubicBezTo>
                    <a:pt x="27940" y="12700"/>
                    <a:pt x="15240" y="0"/>
                    <a:pt x="0" y="0"/>
                  </a:cubicBezTo>
                  <a:close/>
                </a:path>
              </a:pathLst>
            </a:custGeom>
            <a:solidFill>
              <a:srgbClr val="2E2E2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27940" y="0"/>
              <a:ext cx="2564130" cy="5182870"/>
            </a:xfrm>
            <a:custGeom>
              <a:avLst/>
              <a:gdLst/>
              <a:ahLst/>
              <a:cxnLst/>
              <a:rect r="r" b="b" t="t" l="l"/>
              <a:pathLst>
                <a:path h="5182870" w="2564130">
                  <a:moveTo>
                    <a:pt x="2564130" y="1184910"/>
                  </a:moveTo>
                  <a:lnTo>
                    <a:pt x="2564130" y="379730"/>
                  </a:lnTo>
                  <a:cubicBezTo>
                    <a:pt x="2564130" y="353060"/>
                    <a:pt x="2561590" y="327660"/>
                    <a:pt x="2556510" y="303530"/>
                  </a:cubicBezTo>
                  <a:cubicBezTo>
                    <a:pt x="2553970" y="290830"/>
                    <a:pt x="2551430" y="279400"/>
                    <a:pt x="2547620" y="266700"/>
                  </a:cubicBezTo>
                  <a:cubicBezTo>
                    <a:pt x="2542540" y="248920"/>
                    <a:pt x="2534920" y="231140"/>
                    <a:pt x="2527300" y="214630"/>
                  </a:cubicBezTo>
                  <a:cubicBezTo>
                    <a:pt x="2522220" y="203200"/>
                    <a:pt x="2515870" y="193040"/>
                    <a:pt x="2509520" y="182880"/>
                  </a:cubicBezTo>
                  <a:cubicBezTo>
                    <a:pt x="2503170" y="172720"/>
                    <a:pt x="2496820" y="162560"/>
                    <a:pt x="2489200" y="152400"/>
                  </a:cubicBezTo>
                  <a:cubicBezTo>
                    <a:pt x="2477770" y="137160"/>
                    <a:pt x="2466340" y="124460"/>
                    <a:pt x="2453640" y="110490"/>
                  </a:cubicBezTo>
                  <a:cubicBezTo>
                    <a:pt x="2444750" y="101600"/>
                    <a:pt x="2435860" y="93980"/>
                    <a:pt x="2426970" y="86360"/>
                  </a:cubicBezTo>
                  <a:cubicBezTo>
                    <a:pt x="2360930" y="31750"/>
                    <a:pt x="2277110" y="0"/>
                    <a:pt x="2185670" y="0"/>
                  </a:cubicBezTo>
                  <a:lnTo>
                    <a:pt x="379730" y="0"/>
                  </a:lnTo>
                  <a:cubicBezTo>
                    <a:pt x="288290" y="0"/>
                    <a:pt x="203200" y="33020"/>
                    <a:pt x="138430" y="86360"/>
                  </a:cubicBezTo>
                  <a:cubicBezTo>
                    <a:pt x="129540" y="93980"/>
                    <a:pt x="120650" y="102870"/>
                    <a:pt x="111760" y="110490"/>
                  </a:cubicBezTo>
                  <a:cubicBezTo>
                    <a:pt x="99060" y="123190"/>
                    <a:pt x="86360" y="137160"/>
                    <a:pt x="76200" y="152400"/>
                  </a:cubicBezTo>
                  <a:cubicBezTo>
                    <a:pt x="68580" y="162560"/>
                    <a:pt x="62230" y="172720"/>
                    <a:pt x="55880" y="182880"/>
                  </a:cubicBezTo>
                  <a:cubicBezTo>
                    <a:pt x="49530" y="193040"/>
                    <a:pt x="43180" y="204470"/>
                    <a:pt x="38100" y="214630"/>
                  </a:cubicBezTo>
                  <a:cubicBezTo>
                    <a:pt x="29210" y="232410"/>
                    <a:pt x="22860" y="248920"/>
                    <a:pt x="16510" y="266700"/>
                  </a:cubicBezTo>
                  <a:cubicBezTo>
                    <a:pt x="12700" y="279400"/>
                    <a:pt x="10160" y="290830"/>
                    <a:pt x="7620" y="303530"/>
                  </a:cubicBezTo>
                  <a:cubicBezTo>
                    <a:pt x="2540" y="327660"/>
                    <a:pt x="0" y="354330"/>
                    <a:pt x="0" y="379730"/>
                  </a:cubicBezTo>
                  <a:lnTo>
                    <a:pt x="0" y="4803140"/>
                  </a:lnTo>
                  <a:cubicBezTo>
                    <a:pt x="0" y="5012690"/>
                    <a:pt x="170180" y="5182870"/>
                    <a:pt x="379730" y="5182870"/>
                  </a:cubicBezTo>
                  <a:lnTo>
                    <a:pt x="2184400" y="5182870"/>
                  </a:lnTo>
                  <a:cubicBezTo>
                    <a:pt x="2393950" y="5182870"/>
                    <a:pt x="2564130" y="5012690"/>
                    <a:pt x="2564130" y="4803140"/>
                  </a:cubicBezTo>
                  <a:lnTo>
                    <a:pt x="2564130" y="1184910"/>
                  </a:lnTo>
                  <a:close/>
                  <a:moveTo>
                    <a:pt x="2538730" y="1184910"/>
                  </a:moveTo>
                  <a:lnTo>
                    <a:pt x="2538730" y="4804410"/>
                  </a:lnTo>
                  <a:cubicBezTo>
                    <a:pt x="2538730" y="4999990"/>
                    <a:pt x="2379980" y="5158740"/>
                    <a:pt x="2184400" y="5158740"/>
                  </a:cubicBezTo>
                  <a:lnTo>
                    <a:pt x="379730" y="5158740"/>
                  </a:lnTo>
                  <a:cubicBezTo>
                    <a:pt x="184150" y="5158740"/>
                    <a:pt x="25400" y="4999990"/>
                    <a:pt x="25400" y="4804410"/>
                  </a:cubicBezTo>
                  <a:lnTo>
                    <a:pt x="25400" y="381000"/>
                  </a:lnTo>
                  <a:cubicBezTo>
                    <a:pt x="25400" y="184150"/>
                    <a:pt x="184150" y="25400"/>
                    <a:pt x="379730" y="25400"/>
                  </a:cubicBezTo>
                  <a:lnTo>
                    <a:pt x="2184400" y="25400"/>
                  </a:lnTo>
                  <a:cubicBezTo>
                    <a:pt x="2379980" y="25400"/>
                    <a:pt x="2538730" y="184150"/>
                    <a:pt x="2538730" y="379730"/>
                  </a:cubicBezTo>
                  <a:lnTo>
                    <a:pt x="2538730" y="1184910"/>
                  </a:lnTo>
                  <a:close/>
                </a:path>
              </a:pathLst>
            </a:custGeom>
            <a:solidFill>
              <a:srgbClr val="555555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9053596" y="2532183"/>
            <a:ext cx="6304129" cy="405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6"/>
              </a:lnSpc>
            </a:pPr>
            <a:r>
              <a:rPr lang="en-US" sz="3200">
                <a:solidFill>
                  <a:srgbClr val="000000"/>
                </a:solidFill>
                <a:latin typeface="TT Chocolates Ultra-Bold"/>
              </a:rPr>
              <a:t>LISTA DE PRODUCTOS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053596" y="3366952"/>
            <a:ext cx="7062819" cy="5067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Lorem ipsum dolor sit amet, consectetur adipiscing elit. Ut a enim nec nisl ullamcorper eleifend. Praesent risus leo, fringilla et nulla at, egestas euismod orci. Suspendisse porttitor diam eu condimentum aliquam. </a:t>
            </a:r>
          </a:p>
          <a:p>
            <a:pPr>
              <a:lnSpc>
                <a:spcPts val="2879"/>
              </a:lnSpc>
            </a:pP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Fusce interdum cursus nisl ut rutrum. Donec et sapien sit amet nisl pretium efficitur. Morbi faucibus felis mauris, sit amet finibus ipsum finibus at. Praesent maximus tincidunt fermentum. </a:t>
            </a:r>
          </a:p>
          <a:p>
            <a:pPr>
              <a:lnSpc>
                <a:spcPts val="2879"/>
              </a:lnSpc>
            </a:pP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Fusce eget justo a sem auctor dapibus. Praesent interdum id ligula condimentum sagittis. Donec efficitur eleifend laoreet. Nam sed ullamcorper tellus, dapibus mollis lectus. 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081181" y="2999018"/>
            <a:ext cx="4993978" cy="405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6"/>
              </a:lnSpc>
            </a:pPr>
            <a:r>
              <a:rPr lang="en-US" sz="3200">
                <a:solidFill>
                  <a:srgbClr val="000000"/>
                </a:solidFill>
                <a:latin typeface="TT Chocolates Ultra-Bold"/>
              </a:rPr>
              <a:t>CONSIDERACIONES</a:t>
            </a:r>
          </a:p>
        </p:txBody>
      </p:sp>
      <p:sp>
        <p:nvSpPr>
          <p:cNvPr name="Freeform 3" id="3"/>
          <p:cNvSpPr/>
          <p:nvPr/>
        </p:nvSpPr>
        <p:spPr>
          <a:xfrm flipH="false" flipV="true" rot="6686390">
            <a:off x="12355653" y="4827383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3"/>
                </a:moveTo>
                <a:lnTo>
                  <a:pt x="11864694" y="8974023"/>
                </a:lnTo>
                <a:lnTo>
                  <a:pt x="11864694" y="0"/>
                </a:lnTo>
                <a:lnTo>
                  <a:pt x="0" y="0"/>
                </a:lnTo>
                <a:lnTo>
                  <a:pt x="0" y="8974023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428021" y="2999018"/>
            <a:ext cx="6014641" cy="4050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76"/>
              </a:lnSpc>
            </a:pPr>
            <a:r>
              <a:rPr lang="en-US" sz="3200">
                <a:solidFill>
                  <a:srgbClr val="000000"/>
                </a:solidFill>
                <a:latin typeface="TT Chocolates Ultra-Bold"/>
              </a:rPr>
              <a:t>REQUISITOS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-3777389">
            <a:off x="-6628433" y="-3687861"/>
            <a:ext cx="11864693" cy="8974022"/>
          </a:xfrm>
          <a:custGeom>
            <a:avLst/>
            <a:gdLst/>
            <a:ahLst/>
            <a:cxnLst/>
            <a:rect r="r" b="b" t="t" l="l"/>
            <a:pathLst>
              <a:path h="8974022" w="11864693">
                <a:moveTo>
                  <a:pt x="0" y="8974022"/>
                </a:moveTo>
                <a:lnTo>
                  <a:pt x="11864693" y="8974022"/>
                </a:lnTo>
                <a:lnTo>
                  <a:pt x="11864693" y="0"/>
                </a:lnTo>
                <a:lnTo>
                  <a:pt x="0" y="0"/>
                </a:lnTo>
                <a:lnTo>
                  <a:pt x="0" y="8974022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081181" y="3713314"/>
            <a:ext cx="7062819" cy="5067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Lorem ipsum dolor sit amet, consectetur adipiscing elit. Ut a enim nec nisl ullamcorper eleifend. Praesent risus leo, fringilla et nulla at, egestas euismod orci. Suspendisse porttitor diam eu condimentum aliquam. </a:t>
            </a:r>
          </a:p>
          <a:p>
            <a:pPr>
              <a:lnSpc>
                <a:spcPts val="2879"/>
              </a:lnSpc>
            </a:pP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Fusce interdum cursus nisl ut rutrum. Donec et sapien sit amet nisl pretium efficitur. Morbi faucibus felis mauris, sit amet finibus ipsum finibus at. Praesent maximus tincidunt fermentum. </a:t>
            </a:r>
          </a:p>
          <a:p>
            <a:pPr>
              <a:lnSpc>
                <a:spcPts val="2879"/>
              </a:lnSpc>
            </a:pPr>
          </a:p>
          <a:p>
            <a:pPr>
              <a:lnSpc>
                <a:spcPts val="2879"/>
              </a:lnSpc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Fusce eget justo a sem auctor dapibus. Praesent interdum id ligula condimentum sagittis. Donec efficitur eleifend laoreet. Nam sed ullamcorper tellus, dapibus mollis lectus. 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28021" y="3589489"/>
            <a:ext cx="5303548" cy="57249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18160" indent="-259080" lvl="1">
              <a:lnSpc>
                <a:spcPts val="4152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Creación perfiles en redes.</a:t>
            </a:r>
          </a:p>
          <a:p>
            <a:pPr marL="518160" indent="-259080" lvl="1">
              <a:lnSpc>
                <a:spcPts val="4152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Creación imagen corporativa.</a:t>
            </a:r>
          </a:p>
          <a:p>
            <a:pPr marL="518160" indent="-259080" lvl="1">
              <a:lnSpc>
                <a:spcPts val="4152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Landing previa al lanzamiento.</a:t>
            </a:r>
          </a:p>
          <a:p>
            <a:pPr marL="518160" indent="-259080" lvl="1">
              <a:lnSpc>
                <a:spcPts val="4152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Escaparate online.</a:t>
            </a:r>
          </a:p>
          <a:p>
            <a:pPr marL="518160" indent="-259080" lvl="1">
              <a:lnSpc>
                <a:spcPts val="4152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Tienda.</a:t>
            </a:r>
          </a:p>
          <a:p>
            <a:pPr marL="518160" indent="-259080" lvl="1">
              <a:lnSpc>
                <a:spcPts val="4152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Gestor de productos.</a:t>
            </a:r>
          </a:p>
          <a:p>
            <a:pPr marL="518160" indent="-259080" lvl="1">
              <a:lnSpc>
                <a:spcPts val="4152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Registro de usuarios.</a:t>
            </a:r>
          </a:p>
          <a:p>
            <a:pPr marL="518160" indent="-259080" lvl="1">
              <a:lnSpc>
                <a:spcPts val="4152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Sistema de pagos.</a:t>
            </a:r>
          </a:p>
          <a:p>
            <a:pPr marL="518160" indent="-259080" lvl="1">
              <a:lnSpc>
                <a:spcPts val="4152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Sistema atención al cliente.</a:t>
            </a:r>
          </a:p>
          <a:p>
            <a:pPr marL="518160" indent="-259080" lvl="1">
              <a:lnSpc>
                <a:spcPts val="4152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TT Chocolates"/>
              </a:rPr>
              <a:t>Sistema de devoluciones.</a:t>
            </a:r>
          </a:p>
          <a:p>
            <a:pPr>
              <a:lnSpc>
                <a:spcPts val="4152"/>
              </a:lnSpc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66750"/>
            <a:ext cx="16230600" cy="104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5"/>
              </a:lnSpc>
            </a:pPr>
            <a:r>
              <a:rPr lang="en-US" sz="4500" spc="386">
                <a:solidFill>
                  <a:srgbClr val="000000"/>
                </a:solidFill>
                <a:latin typeface="TT Chocolates Ultra-Bold"/>
              </a:rPr>
              <a:t>LOS RETOS DEL PROYECTO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252780">
            <a:off x="3306258" y="1161358"/>
            <a:ext cx="17462686" cy="13208140"/>
          </a:xfrm>
          <a:custGeom>
            <a:avLst/>
            <a:gdLst/>
            <a:ahLst/>
            <a:cxnLst/>
            <a:rect r="r" b="b" t="t" l="l"/>
            <a:pathLst>
              <a:path h="13208140" w="17462686">
                <a:moveTo>
                  <a:pt x="0" y="0"/>
                </a:moveTo>
                <a:lnTo>
                  <a:pt x="17462686" y="0"/>
                </a:lnTo>
                <a:lnTo>
                  <a:pt x="17462686" y="13208140"/>
                </a:lnTo>
                <a:lnTo>
                  <a:pt x="0" y="1320814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28795" y="2721329"/>
            <a:ext cx="7235781" cy="2169816"/>
            <a:chOff x="0" y="0"/>
            <a:chExt cx="3001051" cy="89993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001051" cy="899934"/>
            </a:xfrm>
            <a:custGeom>
              <a:avLst/>
              <a:gdLst/>
              <a:ahLst/>
              <a:cxnLst/>
              <a:rect r="r" b="b" t="t" l="l"/>
              <a:pathLst>
                <a:path h="899934" w="3001051">
                  <a:moveTo>
                    <a:pt x="0" y="0"/>
                  </a:moveTo>
                  <a:lnTo>
                    <a:pt x="3001051" y="0"/>
                  </a:lnTo>
                  <a:lnTo>
                    <a:pt x="3001051" y="899934"/>
                  </a:lnTo>
                  <a:lnTo>
                    <a:pt x="0" y="89993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0023519" y="2721329"/>
            <a:ext cx="7235781" cy="2169816"/>
            <a:chOff x="0" y="0"/>
            <a:chExt cx="3001051" cy="89993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001051" cy="899934"/>
            </a:xfrm>
            <a:custGeom>
              <a:avLst/>
              <a:gdLst/>
              <a:ahLst/>
              <a:cxnLst/>
              <a:rect r="r" b="b" t="t" l="l"/>
              <a:pathLst>
                <a:path h="899934" w="3001051">
                  <a:moveTo>
                    <a:pt x="0" y="0"/>
                  </a:moveTo>
                  <a:lnTo>
                    <a:pt x="3001051" y="0"/>
                  </a:lnTo>
                  <a:lnTo>
                    <a:pt x="3001051" y="899934"/>
                  </a:lnTo>
                  <a:lnTo>
                    <a:pt x="0" y="89993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628795" y="5023869"/>
            <a:ext cx="7235781" cy="2169816"/>
            <a:chOff x="0" y="0"/>
            <a:chExt cx="3001051" cy="89993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001051" cy="899934"/>
            </a:xfrm>
            <a:custGeom>
              <a:avLst/>
              <a:gdLst/>
              <a:ahLst/>
              <a:cxnLst/>
              <a:rect r="r" b="b" t="t" l="l"/>
              <a:pathLst>
                <a:path h="899934" w="3001051">
                  <a:moveTo>
                    <a:pt x="0" y="0"/>
                  </a:moveTo>
                  <a:lnTo>
                    <a:pt x="3001051" y="0"/>
                  </a:lnTo>
                  <a:lnTo>
                    <a:pt x="3001051" y="899934"/>
                  </a:lnTo>
                  <a:lnTo>
                    <a:pt x="0" y="89993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0023519" y="5023869"/>
            <a:ext cx="7235781" cy="2169816"/>
            <a:chOff x="0" y="0"/>
            <a:chExt cx="3001051" cy="89993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001051" cy="899934"/>
            </a:xfrm>
            <a:custGeom>
              <a:avLst/>
              <a:gdLst/>
              <a:ahLst/>
              <a:cxnLst/>
              <a:rect r="r" b="b" t="t" l="l"/>
              <a:pathLst>
                <a:path h="899934" w="3001051">
                  <a:moveTo>
                    <a:pt x="0" y="0"/>
                  </a:moveTo>
                  <a:lnTo>
                    <a:pt x="3001051" y="0"/>
                  </a:lnTo>
                  <a:lnTo>
                    <a:pt x="3001051" y="899934"/>
                  </a:lnTo>
                  <a:lnTo>
                    <a:pt x="0" y="89993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628795" y="7329287"/>
            <a:ext cx="7235781" cy="2169816"/>
            <a:chOff x="0" y="0"/>
            <a:chExt cx="3001051" cy="89993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001051" cy="899934"/>
            </a:xfrm>
            <a:custGeom>
              <a:avLst/>
              <a:gdLst/>
              <a:ahLst/>
              <a:cxnLst/>
              <a:rect r="r" b="b" t="t" l="l"/>
              <a:pathLst>
                <a:path h="899934" w="3001051">
                  <a:moveTo>
                    <a:pt x="0" y="0"/>
                  </a:moveTo>
                  <a:lnTo>
                    <a:pt x="3001051" y="0"/>
                  </a:lnTo>
                  <a:lnTo>
                    <a:pt x="3001051" y="899934"/>
                  </a:lnTo>
                  <a:lnTo>
                    <a:pt x="0" y="89993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023519" y="7329287"/>
            <a:ext cx="7235781" cy="2169816"/>
            <a:chOff x="0" y="0"/>
            <a:chExt cx="3001051" cy="899934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3001051" cy="899934"/>
            </a:xfrm>
            <a:custGeom>
              <a:avLst/>
              <a:gdLst/>
              <a:ahLst/>
              <a:cxnLst/>
              <a:rect r="r" b="b" t="t" l="l"/>
              <a:pathLst>
                <a:path h="899934" w="3001051">
                  <a:moveTo>
                    <a:pt x="0" y="0"/>
                  </a:moveTo>
                  <a:lnTo>
                    <a:pt x="3001051" y="0"/>
                  </a:lnTo>
                  <a:lnTo>
                    <a:pt x="3001051" y="899934"/>
                  </a:lnTo>
                  <a:lnTo>
                    <a:pt x="0" y="899934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028700" y="3207356"/>
            <a:ext cx="1200190" cy="1200190"/>
            <a:chOff x="0" y="0"/>
            <a:chExt cx="6350000" cy="63500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101FF"/>
            </a:solid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9423424" y="3207356"/>
            <a:ext cx="1200190" cy="1200190"/>
            <a:chOff x="0" y="0"/>
            <a:chExt cx="6350000" cy="63500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101FF"/>
            </a:solidFill>
          </p:spPr>
        </p:sp>
      </p:grpSp>
      <p:grpSp>
        <p:nvGrpSpPr>
          <p:cNvPr name="Group 19" id="19"/>
          <p:cNvGrpSpPr/>
          <p:nvPr/>
        </p:nvGrpSpPr>
        <p:grpSpPr>
          <a:xfrm rot="0">
            <a:off x="1028700" y="5508682"/>
            <a:ext cx="1200190" cy="1200190"/>
            <a:chOff x="0" y="0"/>
            <a:chExt cx="6350000" cy="635000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101FF"/>
            </a:solidFill>
          </p:spPr>
        </p:sp>
      </p:grpSp>
      <p:grpSp>
        <p:nvGrpSpPr>
          <p:cNvPr name="Group 21" id="21"/>
          <p:cNvGrpSpPr/>
          <p:nvPr/>
        </p:nvGrpSpPr>
        <p:grpSpPr>
          <a:xfrm rot="0">
            <a:off x="9423424" y="5508682"/>
            <a:ext cx="1200190" cy="1200190"/>
            <a:chOff x="0" y="0"/>
            <a:chExt cx="6350000" cy="63500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101FF"/>
            </a:solidFill>
          </p:spPr>
        </p:sp>
      </p:grpSp>
      <p:grpSp>
        <p:nvGrpSpPr>
          <p:cNvPr name="Group 23" id="23"/>
          <p:cNvGrpSpPr/>
          <p:nvPr/>
        </p:nvGrpSpPr>
        <p:grpSpPr>
          <a:xfrm rot="0">
            <a:off x="1028700" y="7861946"/>
            <a:ext cx="1200190" cy="1200190"/>
            <a:chOff x="0" y="0"/>
            <a:chExt cx="6350000" cy="63500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101FF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9423424" y="7861946"/>
            <a:ext cx="1200190" cy="1200190"/>
            <a:chOff x="0" y="0"/>
            <a:chExt cx="6350000" cy="6350000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3101FF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2568642" y="3138421"/>
            <a:ext cx="4997568" cy="378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PUBLICACIONES PERIÓDICAS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076345" y="3509128"/>
            <a:ext cx="1104900" cy="56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2"/>
              </a:lnSpc>
            </a:pPr>
            <a:r>
              <a:rPr lang="en-US" sz="3600">
                <a:solidFill>
                  <a:srgbClr val="FFFFFF"/>
                </a:solidFill>
                <a:latin typeface="TT Chocolates Ultra-Bold"/>
              </a:rPr>
              <a:t>01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471069" y="3509128"/>
            <a:ext cx="1104900" cy="56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2"/>
              </a:lnSpc>
            </a:pPr>
            <a:r>
              <a:rPr lang="en-US" sz="3600">
                <a:solidFill>
                  <a:srgbClr val="FFFFFF"/>
                </a:solidFill>
                <a:latin typeface="TT Chocolates Ultra-Bold"/>
              </a:rPr>
              <a:t>04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76345" y="5810454"/>
            <a:ext cx="1104900" cy="56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2"/>
              </a:lnSpc>
            </a:pPr>
            <a:r>
              <a:rPr lang="en-US" sz="3600">
                <a:solidFill>
                  <a:srgbClr val="FFFFFF"/>
                </a:solidFill>
                <a:latin typeface="TT Chocolates Ultra-Bold"/>
              </a:rPr>
              <a:t>02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471069" y="5810454"/>
            <a:ext cx="1104900" cy="56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2"/>
              </a:lnSpc>
            </a:pPr>
            <a:r>
              <a:rPr lang="en-US" sz="3600">
                <a:solidFill>
                  <a:srgbClr val="FFFFFF"/>
                </a:solidFill>
                <a:latin typeface="TT Chocolates Ultra-Bold"/>
              </a:rPr>
              <a:t>05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76345" y="8163718"/>
            <a:ext cx="1104900" cy="56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2"/>
              </a:lnSpc>
            </a:pPr>
            <a:r>
              <a:rPr lang="en-US" sz="3600">
                <a:solidFill>
                  <a:srgbClr val="FFFFFF"/>
                </a:solidFill>
                <a:latin typeface="TT Chocolates Ultra-Bold"/>
              </a:rPr>
              <a:t>03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9471069" y="8163718"/>
            <a:ext cx="1104900" cy="5680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72"/>
              </a:lnSpc>
            </a:pPr>
            <a:r>
              <a:rPr lang="en-US" sz="3600">
                <a:solidFill>
                  <a:srgbClr val="FFFFFF"/>
                </a:solidFill>
                <a:latin typeface="TT Chocolates Ultra-Bold"/>
              </a:rPr>
              <a:t>06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963366" y="3138421"/>
            <a:ext cx="4997568" cy="378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NUEVAS FOTOS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568642" y="5440960"/>
            <a:ext cx="4997568" cy="378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ACTUALIZAR LOS PRODUCTOS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963366" y="5440960"/>
            <a:ext cx="4997568" cy="378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EL BLOG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2568642" y="7746378"/>
            <a:ext cx="4997568" cy="378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PUBLICAR EN REDES SOCIALES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10963366" y="7746378"/>
            <a:ext cx="4997568" cy="3787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048"/>
              </a:lnSpc>
            </a:pPr>
            <a:r>
              <a:rPr lang="en-US" sz="2400">
                <a:solidFill>
                  <a:srgbClr val="000000"/>
                </a:solidFill>
                <a:latin typeface="TT Chocolates Ultra-Bold"/>
              </a:rPr>
              <a:t>REVISIÓN GENERAL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568642" y="3640822"/>
            <a:ext cx="5829962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Montserrat Classic"/>
              </a:rPr>
              <a:t>Lorem ipsum dolor sit amet, consectetur adipiscing elit. Ut a enim nec nisl ullamcorper eleifend. Praesent risus leo, fringilla et ipsum.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963366" y="3640822"/>
            <a:ext cx="5829962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Montserrat Classic"/>
              </a:rPr>
              <a:t>Lorem ipsum dolor sit amet, consectetur adipiscing elit. Ut a enim nec nisl ullamcorper eleifend. Praesent risus leo, fringilla et ipsum.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568642" y="5943361"/>
            <a:ext cx="5829962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Montserrat Classic"/>
              </a:rPr>
              <a:t>Lorem ipsum dolor sit amet, consectetur adipiscing elit. Ut a enim nec nisl ullamcorper eleifend. Praesent risus leo, fringilla et ipsum.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0963366" y="5943361"/>
            <a:ext cx="5829962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Montserrat Classic"/>
              </a:rPr>
              <a:t>Lorem ipsum dolor sit amet, consectetur adipiscing elit. Ut a enim nec nisl ullamcorper eleifend. Praesent risus leo, fringilla et ipsum.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2568642" y="8248779"/>
            <a:ext cx="5829962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Montserrat Classic"/>
              </a:rPr>
              <a:t>Lorem ipsum dolor sit amet, consectetur adipiscing elit. Ut a enim nec nisl ullamcorper eleifend. Praesent risus leo, fringilla et ipsum.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0963366" y="8248779"/>
            <a:ext cx="5829962" cy="816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239"/>
              </a:lnSpc>
            </a:pPr>
            <a:r>
              <a:rPr lang="en-US" sz="1599">
                <a:solidFill>
                  <a:srgbClr val="000000"/>
                </a:solidFill>
                <a:latin typeface="Montserrat Classic"/>
              </a:rPr>
              <a:t>Lorem ipsum dolor sit amet, consectetur adipiscing elit. Ut a enim nec nisl ullamcorper eleifend. Praesent risus leo, fringilla et ipsum.</a:t>
            </a:r>
          </a:p>
        </p:txBody>
      </p:sp>
      <p:sp>
        <p:nvSpPr>
          <p:cNvPr name="TextBox 45" id="45"/>
          <p:cNvSpPr txBox="true"/>
          <p:nvPr/>
        </p:nvSpPr>
        <p:spPr>
          <a:xfrm rot="0">
            <a:off x="1028700" y="666750"/>
            <a:ext cx="16230600" cy="1040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35"/>
              </a:lnSpc>
            </a:pPr>
            <a:r>
              <a:rPr lang="en-US" sz="4500" spc="386">
                <a:solidFill>
                  <a:srgbClr val="000000"/>
                </a:solidFill>
                <a:latin typeface="TT Chocolates Ultra-Bold"/>
              </a:rPr>
              <a:t>PUNTOS DESTACADOS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DAGBg96U044</dc:identifier>
  <dcterms:modified xsi:type="dcterms:W3CDTF">2011-08-01T06:04:30Z</dcterms:modified>
  <cp:revision>1</cp:revision>
  <dc:title>Balancea Web App</dc:title>
</cp:coreProperties>
</file>

<file path=docProps/thumbnail.jpeg>
</file>